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69" r:id="rId3"/>
    <p:sldId id="257" r:id="rId4"/>
    <p:sldId id="270" r:id="rId5"/>
    <p:sldId id="271" r:id="rId6"/>
    <p:sldId id="258" r:id="rId7"/>
    <p:sldId id="272" r:id="rId8"/>
    <p:sldId id="260" r:id="rId9"/>
    <p:sldId id="273" r:id="rId10"/>
    <p:sldId id="261" r:id="rId11"/>
    <p:sldId id="262" r:id="rId12"/>
    <p:sldId id="263" r:id="rId13"/>
    <p:sldId id="264" r:id="rId14"/>
    <p:sldId id="274" r:id="rId15"/>
    <p:sldId id="265" r:id="rId16"/>
    <p:sldId id="275" r:id="rId17"/>
    <p:sldId id="267" r:id="rId18"/>
    <p:sldId id="268"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34" autoAdjust="0"/>
  </p:normalViewPr>
  <p:slideViewPr>
    <p:cSldViewPr snapToGrid="0">
      <p:cViewPr varScale="1">
        <p:scale>
          <a:sx n="66" d="100"/>
          <a:sy n="66" d="100"/>
        </p:scale>
        <p:origin x="10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3D6B9-C25A-4592-A641-20ADB1574FA8}" type="datetimeFigureOut">
              <a:rPr lang="ru-RU" smtClean="0"/>
              <a:t>13.01.2022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55C72-82D0-4CE8-93F6-5BA085D4EA8F}" type="slidenum">
              <a:rPr lang="ru-RU" smtClean="0"/>
              <a:t>‹#›</a:t>
            </a:fld>
            <a:endParaRPr lang="ru-RU"/>
          </a:p>
        </p:txBody>
      </p:sp>
    </p:spTree>
    <p:extLst>
      <p:ext uri="{BB962C8B-B14F-4D97-AF65-F5344CB8AC3E}">
        <p14:creationId xmlns:p14="http://schemas.microsoft.com/office/powerpoint/2010/main" val="607383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z5h64q92x9.net/proxy_u/en-ru.ru.4421d0a6-61df9c83-65470a90-74722d776562/https/docs.godotengine.org/ru/latest/classes/class_sprite.html#class-sprit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z5h64q92x9.net/proxy_u/en-ru.ru.4421d0a6-61df9c83-65470a90-74722d776562/https/docs.godotengine.org/ru/latest/classes/class_animationplayer.html#class-animationplayer"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z5h64q92x9.net/proxy_u/en-ru.ru.4421d0a6-61df9c83-65470a90-74722d776562/https/docs.godotengine.org/ru/latest/classes/class_area2d.html#class-area2d"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z5h64q92x9.net/proxy_u/en-ru.ru.4421d0a6-61df9c83-65470a90-74722d776562/https/docs.godotengine.org/ru/latest/tutorials/physics/physics_introduction.html#doc-physics-introduction" TargetMode="External"/><Relationship Id="rId4" Type="http://schemas.openxmlformats.org/officeDocument/2006/relationships/hyperlink" Target="https://z5h64q92x9.net/proxy_u/en-ru.ru.4421d0a6-61df9c83-65470a90-74722d776562/https/docs.godotengine.org/ru/latest/classes/class_rigidbody2d.html#class-rigidbody2d"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z5h64q92x9.net/proxy_u/en-ru.ru.4421d0a6-61df9c83-65470a90-74722d776562/https/docs.godotengine.org/ru/latest/classes/class_sprite.html#class-sprite"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z5h64q92x9.net/proxy_u/en-ru.ru.4421d0a6-61df9c83-65470a90-74722d776562/https/docs.godotengine.org/ru/latest/classes/class_animationplayer.html#class-animationplayer"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godotengine.org/ru/latest/classes/class_animationplayer.html#class-animationplaye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godotengine.org/ru/latest/classes/class_area2d.html#class-area2d"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ocs.godotengine.org/ru/latest/tutorials/physics/physics_introduction.html#doc-physics-introduction" TargetMode="External"/><Relationship Id="rId4" Type="http://schemas.openxmlformats.org/officeDocument/2006/relationships/hyperlink" Target="https://docs.godotengine.org/ru/latest/classes/class_rigidbody2d.html#class-rigidbody2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Спрайтовая анимация — одна из тех вещей, которые при всей своей примитивности успешно работают и применяются в компьютерной графике и играх уже больше четверти века. Даже в трехмерных играх есть спрайты — например, </a:t>
            </a:r>
            <a:r>
              <a:rPr lang="ru-RU" sz="1200" b="0" i="0" kern="1200" dirty="0" err="1" smtClean="0">
                <a:solidFill>
                  <a:schemeClr val="tx1"/>
                </a:solidFill>
                <a:effectLst/>
                <a:latin typeface="+mn-lt"/>
                <a:ea typeface="+mn-ea"/>
                <a:cs typeface="+mn-cs"/>
              </a:rPr>
              <a:t>билборды</a:t>
            </a:r>
            <a:r>
              <a:rPr lang="ru-RU" sz="1200" b="0" i="0" kern="1200" dirty="0" smtClean="0">
                <a:solidFill>
                  <a:schemeClr val="tx1"/>
                </a:solidFill>
                <a:effectLst/>
                <a:latin typeface="+mn-lt"/>
                <a:ea typeface="+mn-ea"/>
                <a:cs typeface="+mn-cs"/>
              </a:rPr>
              <a:t> взрывов. Во многих </a:t>
            </a:r>
            <a:r>
              <a:rPr lang="ru-RU" sz="1200" b="0" i="0" kern="1200" dirty="0" err="1" smtClean="0">
                <a:solidFill>
                  <a:schemeClr val="tx1"/>
                </a:solidFill>
                <a:effectLst/>
                <a:latin typeface="+mn-lt"/>
                <a:ea typeface="+mn-ea"/>
                <a:cs typeface="+mn-cs"/>
              </a:rPr>
              <a:t>браузерных</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флеш</a:t>
            </a:r>
            <a:r>
              <a:rPr lang="ru-RU" sz="1200" b="0" i="0" kern="1200" dirty="0" smtClean="0">
                <a:solidFill>
                  <a:schemeClr val="tx1"/>
                </a:solidFill>
                <a:effectLst/>
                <a:latin typeface="+mn-lt"/>
                <a:ea typeface="+mn-ea"/>
                <a:cs typeface="+mn-cs"/>
              </a:rPr>
              <a:t>-играх применяют именно спрайтовую анимацию, так как она очень проста и не требует высокой производительности — просто переключай кадры и все!</a:t>
            </a:r>
          </a:p>
          <a:p>
            <a:r>
              <a:rPr lang="ru-RU" sz="1200" b="0" i="0" kern="1200" dirty="0" smtClean="0">
                <a:solidFill>
                  <a:schemeClr val="tx1"/>
                </a:solidFill>
                <a:effectLst/>
                <a:latin typeface="+mn-lt"/>
                <a:ea typeface="+mn-ea"/>
                <a:cs typeface="+mn-cs"/>
              </a:rPr>
              <a:t>Если один спрайт представляет из себя неподвижную картинку, то быстро сменяющая друг друга серия этих картинок составляет анимацию, называемую спрайтовой. Данный вид анимации отличается тем, что на экране сменяется не кадр (фрейм) целиком, а только его маленький кусочек, где появляются спрайты. Также спрайтовую анимацию иногда называют программной.</a:t>
            </a:r>
          </a:p>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3</a:t>
            </a:fld>
            <a:endParaRPr lang="ru-RU"/>
          </a:p>
        </p:txBody>
      </p:sp>
    </p:spTree>
    <p:extLst>
      <p:ext uri="{BB962C8B-B14F-4D97-AF65-F5344CB8AC3E}">
        <p14:creationId xmlns:p14="http://schemas.microsoft.com/office/powerpoint/2010/main" val="516259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Из панели "Файловая система" слева перетащите 8 отдельных изображений в центральную часть панели "Спрайт кадры". С левой стороны измените название анимации с "</a:t>
            </a:r>
            <a:r>
              <a:rPr lang="ru-RU" sz="1200" b="0" i="0" kern="1200" dirty="0" err="1" smtClean="0">
                <a:solidFill>
                  <a:schemeClr val="tx1"/>
                </a:solidFill>
                <a:effectLst/>
                <a:latin typeface="+mn-lt"/>
                <a:ea typeface="+mn-ea"/>
                <a:cs typeface="+mn-cs"/>
              </a:rPr>
              <a:t>default</a:t>
            </a:r>
            <a:r>
              <a:rPr lang="ru-RU" sz="1200" b="0" i="0" kern="1200" dirty="0" smtClean="0">
                <a:solidFill>
                  <a:schemeClr val="tx1"/>
                </a:solidFill>
                <a:effectLst/>
                <a:latin typeface="+mn-lt"/>
                <a:ea typeface="+mn-ea"/>
                <a:cs typeface="+mn-cs"/>
              </a:rPr>
              <a:t>" на "</a:t>
            </a:r>
            <a:r>
              <a:rPr lang="ru-RU" sz="1200" b="0" i="0" kern="1200" dirty="0" err="1" smtClean="0">
                <a:solidFill>
                  <a:schemeClr val="tx1"/>
                </a:solidFill>
                <a:effectLst/>
                <a:latin typeface="+mn-lt"/>
                <a:ea typeface="+mn-ea"/>
                <a:cs typeface="+mn-cs"/>
              </a:rPr>
              <a:t>run</a:t>
            </a:r>
            <a:r>
              <a:rPr lang="ru-RU" sz="1200" b="0" i="0" kern="1200" dirty="0" smtClean="0">
                <a:solidFill>
                  <a:schemeClr val="tx1"/>
                </a:solidFill>
                <a:effectLst/>
                <a:latin typeface="+mn-lt"/>
                <a:ea typeface="+mn-ea"/>
                <a:cs typeface="+mn-cs"/>
              </a:rPr>
              <a:t>".</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12</a:t>
            </a:fld>
            <a:endParaRPr lang="ru-RU"/>
          </a:p>
        </p:txBody>
      </p:sp>
    </p:spTree>
    <p:extLst>
      <p:ext uri="{BB962C8B-B14F-4D97-AF65-F5344CB8AC3E}">
        <p14:creationId xmlns:p14="http://schemas.microsoft.com/office/powerpoint/2010/main" val="2777190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Вернувшись в Инспектор, установите флажок для свойства </a:t>
            </a:r>
            <a:r>
              <a:rPr lang="ru-RU" sz="1200" b="0" i="1" kern="1200" dirty="0" err="1" smtClean="0">
                <a:solidFill>
                  <a:schemeClr val="tx1"/>
                </a:solidFill>
                <a:effectLst/>
                <a:latin typeface="+mn-lt"/>
                <a:ea typeface="+mn-ea"/>
                <a:cs typeface="+mn-cs"/>
              </a:rPr>
              <a:t>Playing</a:t>
            </a:r>
            <a:r>
              <a:rPr lang="ru-RU" sz="1200" b="0" i="0" kern="1200" dirty="0" smtClean="0">
                <a:solidFill>
                  <a:schemeClr val="tx1"/>
                </a:solidFill>
                <a:effectLst/>
                <a:latin typeface="+mn-lt"/>
                <a:ea typeface="+mn-ea"/>
                <a:cs typeface="+mn-cs"/>
              </a:rPr>
              <a:t>. Теперь вы должны увидеть анимацию, воспроизводимую в окне просмотра. Однако она немного медленная. Чтобы исправить это, измените параметр </a:t>
            </a:r>
            <a:r>
              <a:rPr lang="ru-RU" sz="1200" b="0" i="1" kern="1200" dirty="0" smtClean="0">
                <a:solidFill>
                  <a:schemeClr val="tx1"/>
                </a:solidFill>
                <a:effectLst/>
                <a:latin typeface="+mn-lt"/>
                <a:ea typeface="+mn-ea"/>
                <a:cs typeface="+mn-cs"/>
              </a:rPr>
              <a:t>Скорость (FPS)</a:t>
            </a:r>
            <a:r>
              <a:rPr lang="ru-RU" sz="1200" b="0" i="0" kern="1200" dirty="0" smtClean="0">
                <a:solidFill>
                  <a:schemeClr val="tx1"/>
                </a:solidFill>
                <a:effectLst/>
                <a:latin typeface="+mn-lt"/>
                <a:ea typeface="+mn-ea"/>
                <a:cs typeface="+mn-cs"/>
              </a:rPr>
              <a:t> на панели "Спрайт кадры" на 10.</a:t>
            </a:r>
          </a:p>
          <a:p>
            <a:r>
              <a:rPr lang="ru-RU" sz="1200" b="0" i="0" kern="1200" dirty="0" smtClean="0">
                <a:solidFill>
                  <a:schemeClr val="tx1"/>
                </a:solidFill>
                <a:effectLst/>
                <a:latin typeface="+mn-lt"/>
                <a:ea typeface="+mn-ea"/>
                <a:cs typeface="+mn-cs"/>
              </a:rPr>
              <a:t>Вы можете добавить дополнительные анимации, нажав кнопку "Новая анимация" и добавив дополнительные изображения.</a:t>
            </a:r>
          </a:p>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13</a:t>
            </a:fld>
            <a:endParaRPr lang="ru-RU"/>
          </a:p>
        </p:txBody>
      </p:sp>
    </p:spTree>
    <p:extLst>
      <p:ext uri="{BB962C8B-B14F-4D97-AF65-F5344CB8AC3E}">
        <p14:creationId xmlns:p14="http://schemas.microsoft.com/office/powerpoint/2010/main" val="168667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14</a:t>
            </a:fld>
            <a:endParaRPr lang="ru-RU"/>
          </a:p>
        </p:txBody>
      </p:sp>
    </p:spTree>
    <p:extLst>
      <p:ext uri="{BB962C8B-B14F-4D97-AF65-F5344CB8AC3E}">
        <p14:creationId xmlns:p14="http://schemas.microsoft.com/office/powerpoint/2010/main" val="210392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После завершения анимации вы можете управлять ею с помощью кода, используя методы </a:t>
            </a:r>
            <a:r>
              <a:rPr lang="ru-RU" dirty="0" err="1" smtClean="0">
                <a:effectLst/>
              </a:rPr>
              <a:t>play</a:t>
            </a:r>
            <a:r>
              <a:rPr lang="ru-RU" dirty="0" smtClean="0">
                <a:effectLst/>
              </a:rPr>
              <a:t>()</a:t>
            </a:r>
            <a:r>
              <a:rPr lang="ru-RU" sz="1200" b="0" i="0" kern="1200" dirty="0" smtClean="0">
                <a:solidFill>
                  <a:schemeClr val="tx1"/>
                </a:solidFill>
                <a:effectLst/>
                <a:latin typeface="+mn-lt"/>
                <a:ea typeface="+mn-ea"/>
                <a:cs typeface="+mn-cs"/>
              </a:rPr>
              <a:t> и </a:t>
            </a:r>
            <a:r>
              <a:rPr lang="ru-RU" dirty="0" err="1" smtClean="0">
                <a:effectLst/>
              </a:rPr>
              <a:t>stop</a:t>
            </a:r>
            <a:r>
              <a:rPr lang="ru-RU" dirty="0" smtClean="0">
                <a:effectLst/>
              </a:rPr>
              <a:t>()</a:t>
            </a:r>
            <a:r>
              <a:rPr lang="ru-RU" sz="1200" b="0" i="0" kern="1200" dirty="0" smtClean="0">
                <a:solidFill>
                  <a:schemeClr val="tx1"/>
                </a:solidFill>
                <a:effectLst/>
                <a:latin typeface="+mn-lt"/>
                <a:ea typeface="+mn-ea"/>
                <a:cs typeface="+mn-cs"/>
              </a:rPr>
              <a:t>. Вот краткий пример воспроизведения анимации при удержании клавиши со стрелкой вправо и ее остановки при отпускании клавиши.</a:t>
            </a:r>
            <a:endParaRPr lang="ru-RU" dirty="0" smtClean="0"/>
          </a:p>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15</a:t>
            </a:fld>
            <a:endParaRPr lang="ru-RU"/>
          </a:p>
        </p:txBody>
      </p:sp>
    </p:spTree>
    <p:extLst>
      <p:ext uri="{BB962C8B-B14F-4D97-AF65-F5344CB8AC3E}">
        <p14:creationId xmlns:p14="http://schemas.microsoft.com/office/powerpoint/2010/main" val="37439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Вы также можете легко анимировать с листа спрайтов с помощью класса </a:t>
            </a:r>
            <a:r>
              <a:rPr lang="ru-RU" dirty="0" err="1" smtClean="0">
                <a:effectLst/>
              </a:rPr>
              <a:t>AnimatedSprite</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16</a:t>
            </a:fld>
            <a:endParaRPr lang="ru-RU"/>
          </a:p>
        </p:txBody>
      </p:sp>
    </p:spTree>
    <p:extLst>
      <p:ext uri="{BB962C8B-B14F-4D97-AF65-F5344CB8AC3E}">
        <p14:creationId xmlns:p14="http://schemas.microsoft.com/office/powerpoint/2010/main" val="3647943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Мы будем использовать этот спрайтовый лист общественного достояния:</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17</a:t>
            </a:fld>
            <a:endParaRPr lang="ru-RU"/>
          </a:p>
        </p:txBody>
      </p:sp>
    </p:spTree>
    <p:extLst>
      <p:ext uri="{BB962C8B-B14F-4D97-AF65-F5344CB8AC3E}">
        <p14:creationId xmlns:p14="http://schemas.microsoft.com/office/powerpoint/2010/main" val="325983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18</a:t>
            </a:fld>
            <a:endParaRPr lang="ru-RU"/>
          </a:p>
        </p:txBody>
      </p:sp>
    </p:spTree>
    <p:extLst>
      <p:ext uri="{BB962C8B-B14F-4D97-AF65-F5344CB8AC3E}">
        <p14:creationId xmlns:p14="http://schemas.microsoft.com/office/powerpoint/2010/main" val="4036414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19</a:t>
            </a:fld>
            <a:endParaRPr lang="ru-RU"/>
          </a:p>
        </p:txBody>
      </p:sp>
    </p:spTree>
    <p:extLst>
      <p:ext uri="{BB962C8B-B14F-4D97-AF65-F5344CB8AC3E}">
        <p14:creationId xmlns:p14="http://schemas.microsoft.com/office/powerpoint/2010/main" val="1922684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Нажмите на новый ресурс </a:t>
            </a:r>
            <a:r>
              <a:rPr lang="ru-RU" sz="1200" b="0" i="0" kern="1200" dirty="0" err="1" smtClean="0">
                <a:solidFill>
                  <a:schemeClr val="tx1"/>
                </a:solidFill>
                <a:effectLst/>
                <a:latin typeface="+mn-lt"/>
                <a:ea typeface="+mn-ea"/>
                <a:cs typeface="+mn-cs"/>
              </a:rPr>
              <a:t>SpriteFrames</a:t>
            </a:r>
            <a:r>
              <a:rPr lang="ru-RU" sz="1200" b="0" i="0" kern="1200" dirty="0" smtClean="0">
                <a:solidFill>
                  <a:schemeClr val="tx1"/>
                </a:solidFill>
                <a:effectLst/>
                <a:latin typeface="+mn-lt"/>
                <a:ea typeface="+mn-ea"/>
                <a:cs typeface="+mn-cs"/>
              </a:rPr>
              <a:t>. На этот раз, когда появится нижняя панель, выберите "Добавить кадры из листа спрайтов".</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20</a:t>
            </a:fld>
            <a:endParaRPr lang="ru-RU"/>
          </a:p>
        </p:txBody>
      </p:sp>
    </p:spTree>
    <p:extLst>
      <p:ext uri="{BB962C8B-B14F-4D97-AF65-F5344CB8AC3E}">
        <p14:creationId xmlns:p14="http://schemas.microsoft.com/office/powerpoint/2010/main" val="366733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Вам будет предложено открыть файл. Выберите свой спрайт-лист.</a:t>
            </a:r>
          </a:p>
          <a:p>
            <a:r>
              <a:rPr lang="ru-RU" sz="1200" b="0" i="0" kern="1200" dirty="0" smtClean="0">
                <a:solidFill>
                  <a:schemeClr val="tx1"/>
                </a:solidFill>
                <a:effectLst/>
                <a:latin typeface="+mn-lt"/>
                <a:ea typeface="+mn-ea"/>
                <a:cs typeface="+mn-cs"/>
              </a:rPr>
              <a:t>Откроется новое окно, в котором будет показан ваш лист спрайтов. Первое, что вам нужно будет сделать, это изменить количество вертикальных и горизонтальных изображений на листе спрайта. На этом листе спрайта у нас есть четыре изображения по горизонтали и два изображения по вертикали.</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97C55C72-82D0-4CE8-93F6-5BA085D4EA8F}" type="slidenum">
              <a:rPr lang="ru-RU" smtClean="0"/>
              <a:t>21</a:t>
            </a:fld>
            <a:endParaRPr lang="ru-RU"/>
          </a:p>
        </p:txBody>
      </p:sp>
    </p:spTree>
    <p:extLst>
      <p:ext uri="{BB962C8B-B14F-4D97-AF65-F5344CB8AC3E}">
        <p14:creationId xmlns:p14="http://schemas.microsoft.com/office/powerpoint/2010/main" val="3213404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Когда компьютеры были большими, спрайты были совсем крошечными, размером 8 на 8 пикселей и могли быть раскрашены в 4-8 цветов. Самым известным героем первых спрайтовых игр был всеми любимый Марио. Из-за крохотных размеров спрайта нарисовать этому персонажу рот было невозможно: так появились характерные усы Марио, герой стал узнаваемым.</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4</a:t>
            </a:fld>
            <a:endParaRPr lang="ru-RU"/>
          </a:p>
        </p:txBody>
      </p:sp>
    </p:spTree>
    <p:extLst>
      <p:ext uri="{BB962C8B-B14F-4D97-AF65-F5344CB8AC3E}">
        <p14:creationId xmlns:p14="http://schemas.microsoft.com/office/powerpoint/2010/main" val="3758891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Затем выберите кадры из листа спрайтов, которые вы хотите включить в свою анимацию. Мы выберем четыре лучших, затем нажмем "Добавить 4 кадра", чтобы создать анимацию.</a:t>
            </a:r>
          </a:p>
        </p:txBody>
      </p:sp>
      <p:sp>
        <p:nvSpPr>
          <p:cNvPr id="4" name="Номер слайда 3"/>
          <p:cNvSpPr>
            <a:spLocks noGrp="1"/>
          </p:cNvSpPr>
          <p:nvPr>
            <p:ph type="sldNum" sz="quarter" idx="10"/>
          </p:nvPr>
        </p:nvSpPr>
        <p:spPr/>
        <p:txBody>
          <a:bodyPr/>
          <a:lstStyle/>
          <a:p>
            <a:fld id="{97C55C72-82D0-4CE8-93F6-5BA085D4EA8F}" type="slidenum">
              <a:rPr lang="ru-RU" smtClean="0"/>
              <a:t>22</a:t>
            </a:fld>
            <a:endParaRPr lang="ru-RU"/>
          </a:p>
        </p:txBody>
      </p:sp>
    </p:spTree>
    <p:extLst>
      <p:ext uri="{BB962C8B-B14F-4D97-AF65-F5344CB8AC3E}">
        <p14:creationId xmlns:p14="http://schemas.microsoft.com/office/powerpoint/2010/main" val="58486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вы увидите свою анимацию в списке </a:t>
            </a:r>
            <a:r>
              <a:rPr lang="ru-RU" sz="1200" b="0" i="0" kern="1200" dirty="0" err="1" smtClean="0">
                <a:solidFill>
                  <a:schemeClr val="tx1"/>
                </a:solidFill>
                <a:effectLst/>
                <a:latin typeface="+mn-lt"/>
                <a:ea typeface="+mn-ea"/>
                <a:cs typeface="+mn-cs"/>
              </a:rPr>
              <a:t>анимаций</a:t>
            </a:r>
            <a:r>
              <a:rPr lang="ru-RU" sz="1200" b="0" i="0" kern="1200" dirty="0" smtClean="0">
                <a:solidFill>
                  <a:schemeClr val="tx1"/>
                </a:solidFill>
                <a:effectLst/>
                <a:latin typeface="+mn-lt"/>
                <a:ea typeface="+mn-ea"/>
                <a:cs typeface="+mn-cs"/>
              </a:rPr>
              <a:t> на нижней панели. Дважды щелкните по умолчанию, чтобы изменить название анимации для перехода.</a:t>
            </a:r>
          </a:p>
        </p:txBody>
      </p:sp>
      <p:sp>
        <p:nvSpPr>
          <p:cNvPr id="4" name="Номер слайда 3"/>
          <p:cNvSpPr>
            <a:spLocks noGrp="1"/>
          </p:cNvSpPr>
          <p:nvPr>
            <p:ph type="sldNum" sz="quarter" idx="10"/>
          </p:nvPr>
        </p:nvSpPr>
        <p:spPr/>
        <p:txBody>
          <a:bodyPr/>
          <a:lstStyle/>
          <a:p>
            <a:fld id="{97C55C72-82D0-4CE8-93F6-5BA085D4EA8F}" type="slidenum">
              <a:rPr lang="ru-RU" smtClean="0"/>
              <a:t>23</a:t>
            </a:fld>
            <a:endParaRPr lang="ru-RU"/>
          </a:p>
        </p:txBody>
      </p:sp>
    </p:spTree>
    <p:extLst>
      <p:ext uri="{BB962C8B-B14F-4D97-AF65-F5344CB8AC3E}">
        <p14:creationId xmlns:p14="http://schemas.microsoft.com/office/powerpoint/2010/main" val="3925605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проверьте игру на анимированном источнике в инспекторе, чтобы увидеть, как прыгает ваша лягушка!</a:t>
            </a:r>
          </a:p>
        </p:txBody>
      </p:sp>
      <p:sp>
        <p:nvSpPr>
          <p:cNvPr id="4" name="Номер слайда 3"/>
          <p:cNvSpPr>
            <a:spLocks noGrp="1"/>
          </p:cNvSpPr>
          <p:nvPr>
            <p:ph type="sldNum" sz="quarter" idx="10"/>
          </p:nvPr>
        </p:nvSpPr>
        <p:spPr/>
        <p:txBody>
          <a:bodyPr/>
          <a:lstStyle/>
          <a:p>
            <a:fld id="{97C55C72-82D0-4CE8-93F6-5BA085D4EA8F}" type="slidenum">
              <a:rPr lang="ru-RU" smtClean="0"/>
              <a:t>24</a:t>
            </a:fld>
            <a:endParaRPr lang="ru-RU"/>
          </a:p>
        </p:txBody>
      </p:sp>
    </p:spTree>
    <p:extLst>
      <p:ext uri="{BB962C8B-B14F-4D97-AF65-F5344CB8AC3E}">
        <p14:creationId xmlns:p14="http://schemas.microsoft.com/office/powerpoint/2010/main" val="164588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Другой способ, которым вы можете создавать анимацию используя спрайт-лист, - это использовать стандартный узел </a:t>
            </a:r>
            <a:r>
              <a:rPr lang="ru-RU" sz="1200" b="0" i="0" u="none" strike="noStrike" kern="1200" dirty="0" err="1" smtClean="0">
                <a:solidFill>
                  <a:schemeClr val="tx1"/>
                </a:solidFill>
                <a:effectLst/>
                <a:latin typeface="+mn-lt"/>
                <a:ea typeface="+mn-ea"/>
                <a:cs typeface="+mn-cs"/>
                <a:hlinkClick r:id="rId3"/>
              </a:rPr>
              <a:t>Sprite</a:t>
            </a:r>
            <a:r>
              <a:rPr lang="ru-RU" sz="1200" b="0" i="0" kern="1200" dirty="0" smtClean="0">
                <a:solidFill>
                  <a:schemeClr val="tx1"/>
                </a:solidFill>
                <a:effectLst/>
                <a:latin typeface="+mn-lt"/>
                <a:ea typeface="+mn-ea"/>
                <a:cs typeface="+mn-cs"/>
              </a:rPr>
              <a:t> для отображения текстуры, а затем анимировать замену текстуры на текстуру с помощью </a:t>
            </a:r>
            <a:r>
              <a:rPr lang="ru-RU" sz="1200" b="0" i="0" u="none" strike="noStrike" kern="1200" dirty="0" err="1" smtClean="0">
                <a:solidFill>
                  <a:schemeClr val="tx1"/>
                </a:solidFill>
                <a:effectLst/>
                <a:latin typeface="+mn-lt"/>
                <a:ea typeface="+mn-ea"/>
                <a:cs typeface="+mn-cs"/>
                <a:hlinkClick r:id="rId4"/>
              </a:rPr>
              <a:t>AnimationPlayer</a:t>
            </a:r>
            <a:r>
              <a:rPr lang="ru-RU" sz="1200" b="0" i="0" kern="1200" dirty="0" smtClean="0">
                <a:solidFill>
                  <a:schemeClr val="tx1"/>
                </a:solidFill>
                <a:effectLst/>
                <a:latin typeface="+mn-lt"/>
                <a:ea typeface="+mn-ea"/>
                <a:cs typeface="+mn-cs"/>
              </a:rPr>
              <a:t>.</a:t>
            </a:r>
          </a:p>
        </p:txBody>
      </p:sp>
      <p:sp>
        <p:nvSpPr>
          <p:cNvPr id="4" name="Номер слайда 3"/>
          <p:cNvSpPr>
            <a:spLocks noGrp="1"/>
          </p:cNvSpPr>
          <p:nvPr>
            <p:ph type="sldNum" sz="quarter" idx="10"/>
          </p:nvPr>
        </p:nvSpPr>
        <p:spPr/>
        <p:txBody>
          <a:bodyPr/>
          <a:lstStyle/>
          <a:p>
            <a:fld id="{97C55C72-82D0-4CE8-93F6-5BA085D4EA8F}" type="slidenum">
              <a:rPr lang="ru-RU" smtClean="0"/>
              <a:t>25</a:t>
            </a:fld>
            <a:endParaRPr lang="ru-RU"/>
          </a:p>
        </p:txBody>
      </p:sp>
    </p:spTree>
    <p:extLst>
      <p:ext uri="{BB962C8B-B14F-4D97-AF65-F5344CB8AC3E}">
        <p14:creationId xmlns:p14="http://schemas.microsoft.com/office/powerpoint/2010/main" val="1608132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Рассмотрим этот спрайт-лист, который содержит 6 кадров анимации:</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Щелкните правой кнопкой мыши изображение и выберите "Сохранить изображение как" для загрузки, затем скопируйте изображение в папку вашего проекта.</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26</a:t>
            </a:fld>
            <a:endParaRPr lang="ru-RU"/>
          </a:p>
        </p:txBody>
      </p:sp>
    </p:spTree>
    <p:extLst>
      <p:ext uri="{BB962C8B-B14F-4D97-AF65-F5344CB8AC3E}">
        <p14:creationId xmlns:p14="http://schemas.microsoft.com/office/powerpoint/2010/main" val="3495910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Наша цель состоит в том, чтобы отображать эти изображения одно за другим в цикле. </a:t>
            </a:r>
            <a:endParaRPr lang="en-US" dirty="0" smtClean="0"/>
          </a:p>
          <a:p>
            <a:endParaRPr lang="en-US" dirty="0" smtClean="0"/>
          </a:p>
          <a:p>
            <a:r>
              <a:rPr lang="ru-RU" dirty="0" smtClean="0"/>
              <a:t>Начните с настройки дерева сцены:</a:t>
            </a:r>
          </a:p>
          <a:p>
            <a:endParaRPr lang="ru-RU" dirty="0" smtClean="0"/>
          </a:p>
          <a:p>
            <a:endParaRPr lang="ru-RU" dirty="0" smtClean="0"/>
          </a:p>
          <a:p>
            <a:r>
              <a:rPr lang="ru-RU" dirty="0" smtClean="0"/>
              <a:t>Корневым узлом также может быть </a:t>
            </a:r>
            <a:r>
              <a:rPr lang="ru-RU" sz="1200" b="0" i="0" u="none" strike="noStrike" kern="1200" dirty="0" smtClean="0">
                <a:solidFill>
                  <a:schemeClr val="tx1"/>
                </a:solidFill>
                <a:effectLst/>
                <a:latin typeface="+mn-lt"/>
                <a:ea typeface="+mn-ea"/>
                <a:cs typeface="+mn-cs"/>
                <a:hlinkClick r:id="rId3"/>
              </a:rPr>
              <a:t>Area2D</a:t>
            </a:r>
            <a:r>
              <a:rPr lang="ru-RU" dirty="0" smtClean="0"/>
              <a:t> или </a:t>
            </a:r>
            <a:r>
              <a:rPr lang="ru-RU" sz="1200" b="0" i="0" u="none" strike="noStrike" kern="1200" dirty="0" smtClean="0">
                <a:solidFill>
                  <a:schemeClr val="tx1"/>
                </a:solidFill>
                <a:effectLst/>
                <a:latin typeface="+mn-lt"/>
                <a:ea typeface="+mn-ea"/>
                <a:cs typeface="+mn-cs"/>
                <a:hlinkClick r:id="rId4"/>
              </a:rPr>
              <a:t>RigidBody2D</a:t>
            </a:r>
            <a:r>
              <a:rPr lang="ru-RU" dirty="0" smtClean="0"/>
              <a:t>. Анимация по - прежнему будет выполнена таким же образом. Как только анимация будет завершена, вы можете назначить фигуру CollisionShape2D. См. </a:t>
            </a:r>
            <a:r>
              <a:rPr lang="ru-RU" sz="1200" b="0" i="0" u="none" strike="noStrike" kern="1200" dirty="0" smtClean="0">
                <a:solidFill>
                  <a:schemeClr val="tx1"/>
                </a:solidFill>
                <a:effectLst/>
                <a:latin typeface="+mn-lt"/>
                <a:ea typeface="+mn-ea"/>
                <a:cs typeface="+mn-cs"/>
                <a:hlinkClick r:id="rId5"/>
              </a:rPr>
              <a:t>Введение в физику</a:t>
            </a:r>
            <a:r>
              <a:rPr lang="ru-RU" dirty="0" smtClean="0"/>
              <a:t> для получения дополнительной информации.</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27</a:t>
            </a:fld>
            <a:endParaRPr lang="ru-RU"/>
          </a:p>
        </p:txBody>
      </p:sp>
    </p:spTree>
    <p:extLst>
      <p:ext uri="{BB962C8B-B14F-4D97-AF65-F5344CB8AC3E}">
        <p14:creationId xmlns:p14="http://schemas.microsoft.com/office/powerpoint/2010/main" val="3532594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Перетащите спрайт-лист в свойство </a:t>
            </a:r>
            <a:r>
              <a:rPr lang="ru-RU" sz="1200" b="0" i="1" kern="1200" dirty="0" err="1" smtClean="0">
                <a:solidFill>
                  <a:schemeClr val="tx1"/>
                </a:solidFill>
                <a:effectLst/>
                <a:latin typeface="+mn-lt"/>
                <a:ea typeface="+mn-ea"/>
                <a:cs typeface="+mn-cs"/>
              </a:rPr>
              <a:t>Texture</a:t>
            </a:r>
            <a:r>
              <a:rPr lang="ru-RU" dirty="0" smtClean="0"/>
              <a:t> спрайта, и вы увидите весь лист на экране. Чтобы разделить его на отдельные кадры, разверните раздел </a:t>
            </a:r>
            <a:r>
              <a:rPr lang="ru-RU" sz="1200" b="0" i="1" kern="1200" dirty="0" err="1" smtClean="0">
                <a:solidFill>
                  <a:schemeClr val="tx1"/>
                </a:solidFill>
                <a:effectLst/>
                <a:latin typeface="+mn-lt"/>
                <a:ea typeface="+mn-ea"/>
                <a:cs typeface="+mn-cs"/>
              </a:rPr>
              <a:t>Animation</a:t>
            </a:r>
            <a:r>
              <a:rPr lang="ru-RU" dirty="0" smtClean="0"/>
              <a:t> в Инспекторе и установите для </a:t>
            </a:r>
            <a:r>
              <a:rPr lang="ru-RU" sz="1200" b="0" i="1" kern="1200" dirty="0" err="1" smtClean="0">
                <a:solidFill>
                  <a:schemeClr val="tx1"/>
                </a:solidFill>
                <a:effectLst/>
                <a:latin typeface="+mn-lt"/>
                <a:ea typeface="+mn-ea"/>
                <a:cs typeface="+mn-cs"/>
              </a:rPr>
              <a:t>Hframes</a:t>
            </a:r>
            <a:r>
              <a:rPr lang="ru-RU" dirty="0" smtClean="0"/>
              <a:t> значение </a:t>
            </a:r>
            <a:r>
              <a:rPr lang="ru-RU" dirty="0" smtClean="0">
                <a:effectLst/>
              </a:rPr>
              <a:t>6</a:t>
            </a:r>
            <a:r>
              <a:rPr lang="ru-RU" dirty="0" smtClean="0"/>
              <a:t>. </a:t>
            </a:r>
            <a:r>
              <a:rPr lang="ru-RU" sz="1200" b="0" i="1" kern="1200" dirty="0" err="1" smtClean="0">
                <a:solidFill>
                  <a:schemeClr val="tx1"/>
                </a:solidFill>
                <a:effectLst/>
                <a:latin typeface="+mn-lt"/>
                <a:ea typeface="+mn-ea"/>
                <a:cs typeface="+mn-cs"/>
              </a:rPr>
              <a:t>Hframes</a:t>
            </a:r>
            <a:r>
              <a:rPr lang="ru-RU" dirty="0" smtClean="0"/>
              <a:t> и </a:t>
            </a:r>
            <a:r>
              <a:rPr lang="ru-RU" sz="1200" b="0" i="1" kern="1200" dirty="0" err="1" smtClean="0">
                <a:solidFill>
                  <a:schemeClr val="tx1"/>
                </a:solidFill>
                <a:effectLst/>
                <a:latin typeface="+mn-lt"/>
                <a:ea typeface="+mn-ea"/>
                <a:cs typeface="+mn-cs"/>
              </a:rPr>
              <a:t>Vframes</a:t>
            </a:r>
            <a:r>
              <a:rPr lang="ru-RU" dirty="0" smtClean="0"/>
              <a:t> - это количество горизонтальных и вертикальных кадров на спрайт-листе.</a:t>
            </a:r>
          </a:p>
          <a:p>
            <a:endParaRPr lang="ru-RU" dirty="0" smtClean="0"/>
          </a:p>
          <a:p>
            <a:r>
              <a:rPr lang="ru-RU" dirty="0" smtClean="0"/>
              <a:t>Теперь попробуйте изменить значение свойства </a:t>
            </a:r>
            <a:r>
              <a:rPr lang="ru-RU" sz="1200" b="0" i="1" kern="1200" dirty="0" err="1" smtClean="0">
                <a:solidFill>
                  <a:schemeClr val="tx1"/>
                </a:solidFill>
                <a:effectLst/>
                <a:latin typeface="+mn-lt"/>
                <a:ea typeface="+mn-ea"/>
                <a:cs typeface="+mn-cs"/>
              </a:rPr>
              <a:t>Frame</a:t>
            </a:r>
            <a:r>
              <a:rPr lang="ru-RU" dirty="0" smtClean="0"/>
              <a:t>. Вы увидите, что он колеблется от </a:t>
            </a:r>
            <a:r>
              <a:rPr lang="ru-RU" dirty="0" smtClean="0">
                <a:effectLst/>
              </a:rPr>
              <a:t>0</a:t>
            </a:r>
            <a:r>
              <a:rPr lang="ru-RU" dirty="0" smtClean="0"/>
              <a:t> до </a:t>
            </a:r>
            <a:r>
              <a:rPr lang="ru-RU" dirty="0" smtClean="0">
                <a:effectLst/>
              </a:rPr>
              <a:t>5</a:t>
            </a:r>
            <a:r>
              <a:rPr lang="ru-RU" dirty="0" smtClean="0"/>
              <a:t>, и изображение, отображаемое спрайтом, соответственно меняется. Это свойство, которое мы будем анимировать.</a:t>
            </a:r>
          </a:p>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28</a:t>
            </a:fld>
            <a:endParaRPr lang="ru-RU"/>
          </a:p>
        </p:txBody>
      </p:sp>
    </p:spTree>
    <p:extLst>
      <p:ext uri="{BB962C8B-B14F-4D97-AF65-F5344CB8AC3E}">
        <p14:creationId xmlns:p14="http://schemas.microsoft.com/office/powerpoint/2010/main" val="80573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Выберите </a:t>
            </a:r>
            <a:r>
              <a:rPr lang="ru-RU" dirty="0" err="1" smtClean="0">
                <a:effectLst/>
              </a:rPr>
              <a:t>AnimationPlayer</a:t>
            </a:r>
            <a:r>
              <a:rPr lang="ru-RU" dirty="0" smtClean="0"/>
              <a:t> и нажмите кнопку "Анимация", за которой следует "Новый". Назовите новую анимацию "</a:t>
            </a:r>
            <a:r>
              <a:rPr lang="ru-RU" dirty="0" err="1" smtClean="0"/>
              <a:t>walk</a:t>
            </a:r>
            <a:r>
              <a:rPr lang="ru-RU" dirty="0" smtClean="0"/>
              <a:t>". Установите длину анимации на </a:t>
            </a:r>
            <a:r>
              <a:rPr lang="ru-RU" dirty="0" smtClean="0">
                <a:effectLst/>
              </a:rPr>
              <a:t>0.6</a:t>
            </a:r>
            <a:r>
              <a:rPr lang="ru-RU" dirty="0" smtClean="0"/>
              <a:t> и нажмите кнопку "Зацикливание анимации", чтобы наша анимация повторялась.</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29</a:t>
            </a:fld>
            <a:endParaRPr lang="ru-RU"/>
          </a:p>
        </p:txBody>
      </p:sp>
    </p:spTree>
    <p:extLst>
      <p:ext uri="{BB962C8B-B14F-4D97-AF65-F5344CB8AC3E}">
        <p14:creationId xmlns:p14="http://schemas.microsoft.com/office/powerpoint/2010/main" val="4095541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выберите узел </a:t>
            </a:r>
            <a:r>
              <a:rPr lang="ru-RU" dirty="0" err="1" smtClean="0">
                <a:effectLst/>
              </a:rPr>
              <a:t>Sprite</a:t>
            </a:r>
            <a:r>
              <a:rPr lang="ru-RU" sz="1200" b="0" i="0" kern="1200" dirty="0" smtClean="0">
                <a:solidFill>
                  <a:schemeClr val="tx1"/>
                </a:solidFill>
                <a:effectLst/>
                <a:latin typeface="+mn-lt"/>
                <a:ea typeface="+mn-ea"/>
                <a:cs typeface="+mn-cs"/>
              </a:rPr>
              <a:t> и нажмите значок ключа, чтобы добавить новую дорожку.</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30</a:t>
            </a:fld>
            <a:endParaRPr lang="ru-RU"/>
          </a:p>
        </p:txBody>
      </p:sp>
    </p:spTree>
    <p:extLst>
      <p:ext uri="{BB962C8B-B14F-4D97-AF65-F5344CB8AC3E}">
        <p14:creationId xmlns:p14="http://schemas.microsoft.com/office/powerpoint/2010/main" val="1980824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Продолжайте добавлять кадры в каждой точке временной шкалы (по умолчанию``0.1`` секунды), пока не получите все кадры от 0 до 5. Вы увидите кадры, которые на самом деле появляются в анимационной дорожке:</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31</a:t>
            </a:fld>
            <a:endParaRPr lang="ru-RU"/>
          </a:p>
        </p:txBody>
      </p:sp>
    </p:spTree>
    <p:extLst>
      <p:ext uri="{BB962C8B-B14F-4D97-AF65-F5344CB8AC3E}">
        <p14:creationId xmlns:p14="http://schemas.microsoft.com/office/powerpoint/2010/main" val="157429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 рубеже тысячелетий традиционная анимация начала уступать место 3D-анимации. То же самое происходило и в мире компьютерных игр - спрайтовые персонажи стали вытесняться полигональными. Однако спрайтовая анимация ещё не собирается уходить со сцены. Она продолжает широко использоваться в оформлении (вспомните "помощников" из более ранних версий </a:t>
            </a:r>
            <a:r>
              <a:rPr lang="ru-RU" sz="1200" b="0" i="0" kern="1200" dirty="0" err="1" smtClean="0">
                <a:solidFill>
                  <a:schemeClr val="tx1"/>
                </a:solidFill>
                <a:effectLst/>
                <a:latin typeface="+mn-lt"/>
                <a:ea typeface="+mn-ea"/>
                <a:cs typeface="+mn-cs"/>
              </a:rPr>
              <a:t>Office</a:t>
            </a:r>
            <a:r>
              <a:rPr lang="ru-RU" sz="1200" b="0" i="0" kern="1200" dirty="0" smtClean="0">
                <a:solidFill>
                  <a:schemeClr val="tx1"/>
                </a:solidFill>
                <a:effectLst/>
                <a:latin typeface="+mn-lt"/>
                <a:ea typeface="+mn-ea"/>
                <a:cs typeface="+mn-cs"/>
              </a:rPr>
              <a:t>), в обучающих программах, а также в играх - главным образом, для мобильных устройств. </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a:t>
            </a:fld>
            <a:endParaRPr lang="ru-RU"/>
          </a:p>
        </p:txBody>
      </p:sp>
    </p:spTree>
    <p:extLst>
      <p:ext uri="{BB962C8B-B14F-4D97-AF65-F5344CB8AC3E}">
        <p14:creationId xmlns:p14="http://schemas.microsoft.com/office/powerpoint/2010/main" val="258514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Нажмите "Воспроизвести выбранную анимацию с текущей позиции" , чтобы увидеть, как она выглядит.</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32</a:t>
            </a:fld>
            <a:endParaRPr lang="ru-RU"/>
          </a:p>
        </p:txBody>
      </p:sp>
    </p:spTree>
    <p:extLst>
      <p:ext uri="{BB962C8B-B14F-4D97-AF65-F5344CB8AC3E}">
        <p14:creationId xmlns:p14="http://schemas.microsoft.com/office/powerpoint/2010/main" val="1809159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Другой способ, которым вы можете создавать анимацию используя спрайт-лист, - это использовать стандартный узел </a:t>
            </a:r>
            <a:r>
              <a:rPr lang="ru-RU" sz="1200" b="0" i="0" u="none" strike="noStrike" kern="1200" dirty="0" err="1" smtClean="0">
                <a:solidFill>
                  <a:schemeClr val="tx1"/>
                </a:solidFill>
                <a:effectLst/>
                <a:latin typeface="+mn-lt"/>
                <a:ea typeface="+mn-ea"/>
                <a:cs typeface="+mn-cs"/>
                <a:hlinkClick r:id="rId3"/>
              </a:rPr>
              <a:t>Sprite</a:t>
            </a:r>
            <a:r>
              <a:rPr lang="ru-RU" sz="1200" b="0" i="0" kern="1200" dirty="0" smtClean="0">
                <a:solidFill>
                  <a:schemeClr val="tx1"/>
                </a:solidFill>
                <a:effectLst/>
                <a:latin typeface="+mn-lt"/>
                <a:ea typeface="+mn-ea"/>
                <a:cs typeface="+mn-cs"/>
              </a:rPr>
              <a:t> для отображения текстуры, а затем анимировать замену текстуры на текстуру с помощью </a:t>
            </a:r>
            <a:r>
              <a:rPr lang="ru-RU" sz="1200" b="0" i="0" u="none" strike="noStrike" kern="1200" dirty="0" err="1" smtClean="0">
                <a:solidFill>
                  <a:schemeClr val="tx1"/>
                </a:solidFill>
                <a:effectLst/>
                <a:latin typeface="+mn-lt"/>
                <a:ea typeface="+mn-ea"/>
                <a:cs typeface="+mn-cs"/>
                <a:hlinkClick r:id="rId4"/>
              </a:rPr>
              <a:t>AnimationPlayer</a:t>
            </a:r>
            <a:r>
              <a:rPr lang="ru-RU" sz="1200" b="0" i="0" kern="1200" dirty="0" smtClean="0">
                <a:solidFill>
                  <a:schemeClr val="tx1"/>
                </a:solidFill>
                <a:effectLst/>
                <a:latin typeface="+mn-lt"/>
                <a:ea typeface="+mn-ea"/>
                <a:cs typeface="+mn-cs"/>
              </a:rPr>
              <a:t>.</a:t>
            </a:r>
          </a:p>
        </p:txBody>
      </p:sp>
      <p:sp>
        <p:nvSpPr>
          <p:cNvPr id="4" name="Номер слайда 3"/>
          <p:cNvSpPr>
            <a:spLocks noGrp="1"/>
          </p:cNvSpPr>
          <p:nvPr>
            <p:ph type="sldNum" sz="quarter" idx="10"/>
          </p:nvPr>
        </p:nvSpPr>
        <p:spPr/>
        <p:txBody>
          <a:bodyPr/>
          <a:lstStyle/>
          <a:p>
            <a:fld id="{97C55C72-82D0-4CE8-93F6-5BA085D4EA8F}" type="slidenum">
              <a:rPr lang="ru-RU" smtClean="0"/>
              <a:t>33</a:t>
            </a:fld>
            <a:endParaRPr lang="ru-RU"/>
          </a:p>
        </p:txBody>
      </p:sp>
    </p:spTree>
    <p:extLst>
      <p:ext uri="{BB962C8B-B14F-4D97-AF65-F5344CB8AC3E}">
        <p14:creationId xmlns:p14="http://schemas.microsoft.com/office/powerpoint/2010/main" val="2522242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Как и в случае с </a:t>
            </a:r>
            <a:r>
              <a:rPr lang="ru-RU" dirty="0" err="1" smtClean="0"/>
              <a:t>AnimatedSprite</a:t>
            </a:r>
            <a:r>
              <a:rPr lang="ru-RU" dirty="0" smtClean="0"/>
              <a:t>, вы можете управлять анимацией с помощью кода, используя методы </a:t>
            </a:r>
            <a:r>
              <a:rPr lang="ru-RU" dirty="0" err="1" smtClean="0">
                <a:effectLst/>
              </a:rPr>
              <a:t>play</a:t>
            </a:r>
            <a:r>
              <a:rPr lang="ru-RU" dirty="0" smtClean="0">
                <a:effectLst/>
              </a:rPr>
              <a:t>()</a:t>
            </a:r>
            <a:r>
              <a:rPr lang="ru-RU" dirty="0" smtClean="0"/>
              <a:t> и </a:t>
            </a:r>
            <a:r>
              <a:rPr lang="ru-RU" dirty="0" err="1" smtClean="0">
                <a:effectLst/>
              </a:rPr>
              <a:t>stop</a:t>
            </a:r>
            <a:r>
              <a:rPr lang="ru-RU" dirty="0" smtClean="0">
                <a:effectLst/>
              </a:rPr>
              <a:t>()</a:t>
            </a:r>
            <a:r>
              <a:rPr lang="ru-RU" dirty="0" smtClean="0"/>
              <a:t>. Опять же, вот пример воспроизведения анимации при удержании клавиши со стрелкой вправо и ее остановки при отпускании клавиши.</a:t>
            </a:r>
          </a:p>
          <a:p>
            <a:endParaRPr lang="ru-RU" dirty="0" smtClean="0"/>
          </a:p>
          <a:p>
            <a:r>
              <a:rPr lang="ru-RU" sz="1200" b="0" i="0" kern="1200" dirty="0" smtClean="0">
                <a:solidFill>
                  <a:schemeClr val="tx1"/>
                </a:solidFill>
                <a:effectLst/>
                <a:latin typeface="+mn-lt"/>
                <a:ea typeface="+mn-ea"/>
                <a:cs typeface="+mn-cs"/>
              </a:rPr>
              <a:t>Если обновлять одновременно анимацию и отдельное свойство (например, </a:t>
            </a:r>
            <a:r>
              <a:rPr lang="ru-RU" sz="1200" b="0" i="0" kern="1200" dirty="0" err="1" smtClean="0">
                <a:solidFill>
                  <a:schemeClr val="tx1"/>
                </a:solidFill>
                <a:effectLst/>
                <a:latin typeface="+mn-lt"/>
                <a:ea typeface="+mn-ea"/>
                <a:cs typeface="+mn-cs"/>
              </a:rPr>
              <a:t>платформер</a:t>
            </a:r>
            <a:r>
              <a:rPr lang="ru-RU" sz="1200" b="0" i="0" kern="1200" dirty="0" smtClean="0">
                <a:solidFill>
                  <a:schemeClr val="tx1"/>
                </a:solidFill>
                <a:effectLst/>
                <a:latin typeface="+mn-lt"/>
                <a:ea typeface="+mn-ea"/>
                <a:cs typeface="+mn-cs"/>
              </a:rPr>
              <a:t> может обновлять свойства </a:t>
            </a:r>
            <a:r>
              <a:rPr lang="ru-RU" dirty="0" err="1" smtClean="0">
                <a:effectLst/>
              </a:rPr>
              <a:t>h_flip</a:t>
            </a:r>
            <a:r>
              <a:rPr lang="ru-RU" sz="1200" b="0" i="0" kern="1200" dirty="0" smtClean="0">
                <a:solidFill>
                  <a:schemeClr val="tx1"/>
                </a:solidFill>
                <a:effectLst/>
                <a:latin typeface="+mn-lt"/>
                <a:ea typeface="+mn-ea"/>
                <a:cs typeface="+mn-cs"/>
              </a:rPr>
              <a:t>/</a:t>
            </a:r>
            <a:r>
              <a:rPr lang="ru-RU" dirty="0" err="1" smtClean="0">
                <a:effectLst/>
              </a:rPr>
              <a:t>v_flip</a:t>
            </a:r>
            <a:r>
              <a:rPr lang="ru-RU" sz="1200" b="0" i="0" kern="1200" dirty="0" smtClean="0">
                <a:solidFill>
                  <a:schemeClr val="tx1"/>
                </a:solidFill>
                <a:effectLst/>
                <a:latin typeface="+mn-lt"/>
                <a:ea typeface="+mn-ea"/>
                <a:cs typeface="+mn-cs"/>
              </a:rPr>
              <a:t> спрайта, когда персонаж поворачивается при запуске анимации 'поворота'), важно иметь в виду, что </a:t>
            </a:r>
            <a:r>
              <a:rPr lang="ru-RU" dirty="0" err="1" smtClean="0">
                <a:effectLst/>
              </a:rPr>
              <a:t>play</a:t>
            </a:r>
            <a:r>
              <a:rPr lang="ru-RU" dirty="0" smtClean="0"/>
              <a:t> </a:t>
            </a:r>
            <a:r>
              <a:rPr lang="ru-RU" dirty="0" smtClean="0">
                <a:effectLst/>
              </a:rPr>
              <a:t>()</a:t>
            </a:r>
            <a:r>
              <a:rPr lang="ru-RU" sz="1200" b="0" i="0" kern="1200" dirty="0" smtClean="0">
                <a:solidFill>
                  <a:schemeClr val="tx1"/>
                </a:solidFill>
                <a:effectLst/>
                <a:latin typeface="+mn-lt"/>
                <a:ea typeface="+mn-ea"/>
                <a:cs typeface="+mn-cs"/>
              </a:rPr>
              <a:t> не применяется мгновенно. Вместо этого он применяется при следующей обработке узла </a:t>
            </a:r>
            <a:r>
              <a:rPr lang="ru-RU" sz="1200" b="0" i="0" u="none" strike="noStrike" kern="1200" dirty="0" err="1" smtClean="0">
                <a:solidFill>
                  <a:schemeClr val="tx1"/>
                </a:solidFill>
                <a:effectLst/>
                <a:latin typeface="+mn-lt"/>
                <a:ea typeface="+mn-ea"/>
                <a:cs typeface="+mn-cs"/>
                <a:hlinkClick r:id="rId3"/>
              </a:rPr>
              <a:t>AnimationPlayer</a:t>
            </a:r>
            <a:r>
              <a:rPr lang="ru-RU" sz="1200" b="0" i="0" kern="1200" dirty="0" smtClean="0">
                <a:solidFill>
                  <a:schemeClr val="tx1"/>
                </a:solidFill>
                <a:effectLst/>
                <a:latin typeface="+mn-lt"/>
                <a:ea typeface="+mn-ea"/>
                <a:cs typeface="+mn-cs"/>
              </a:rPr>
              <a:t>. Это может оказаться в следующем кадре, что приведет к 'сбою' кадра, в котором уже было применено изменение свойств, но еще не применено изменение анимации. Если это окажется проблемой, после вызова </a:t>
            </a:r>
            <a:r>
              <a:rPr lang="ru-RU" dirty="0" err="1" smtClean="0">
                <a:effectLst/>
              </a:rPr>
              <a:t>play</a:t>
            </a:r>
            <a:r>
              <a:rPr lang="ru-RU" dirty="0" smtClean="0"/>
              <a:t> </a:t>
            </a:r>
            <a:r>
              <a:rPr lang="ru-RU" dirty="0" smtClean="0">
                <a:effectLst/>
              </a:rPr>
              <a:t>()</a:t>
            </a:r>
            <a:r>
              <a:rPr lang="ru-RU" sz="1200" b="0" i="0" kern="1200" dirty="0" smtClean="0">
                <a:solidFill>
                  <a:schemeClr val="tx1"/>
                </a:solidFill>
                <a:effectLst/>
                <a:latin typeface="+mn-lt"/>
                <a:ea typeface="+mn-ea"/>
                <a:cs typeface="+mn-cs"/>
              </a:rPr>
              <a:t> вы можете вызвать </a:t>
            </a:r>
            <a:r>
              <a:rPr lang="ru-RU" dirty="0" err="1" smtClean="0">
                <a:effectLst/>
              </a:rPr>
              <a:t>advance</a:t>
            </a:r>
            <a:r>
              <a:rPr lang="ru-RU" dirty="0" smtClean="0">
                <a:effectLst/>
              </a:rPr>
              <a:t>(0)</a:t>
            </a:r>
            <a:r>
              <a:rPr lang="ru-RU" sz="1200" b="0" i="0" kern="1200" dirty="0" smtClean="0">
                <a:solidFill>
                  <a:schemeClr val="tx1"/>
                </a:solidFill>
                <a:effectLst/>
                <a:latin typeface="+mn-lt"/>
                <a:ea typeface="+mn-ea"/>
                <a:cs typeface="+mn-cs"/>
              </a:rPr>
              <a:t>, чтобы немедленно обновить анимацию.</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34</a:t>
            </a:fld>
            <a:endParaRPr lang="ru-RU"/>
          </a:p>
        </p:txBody>
      </p:sp>
    </p:spTree>
    <p:extLst>
      <p:ext uri="{BB962C8B-B14F-4D97-AF65-F5344CB8AC3E}">
        <p14:creationId xmlns:p14="http://schemas.microsoft.com/office/powerpoint/2010/main" val="400517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Эти примеры иллюстрируют два класса, которые вы можете использовать в </a:t>
            </a:r>
            <a:r>
              <a:rPr lang="ru-RU" dirty="0" err="1" smtClean="0"/>
              <a:t>Godot</a:t>
            </a:r>
            <a:r>
              <a:rPr lang="ru-RU" dirty="0" smtClean="0"/>
              <a:t> для 2D-анимации. </a:t>
            </a:r>
            <a:r>
              <a:rPr lang="ru-RU" dirty="0" err="1" smtClean="0">
                <a:effectLst/>
              </a:rPr>
              <a:t>AnimationPlayer</a:t>
            </a:r>
            <a:r>
              <a:rPr lang="ru-RU" dirty="0" smtClean="0"/>
              <a:t> это немного сложнее , </a:t>
            </a:r>
            <a:r>
              <a:rPr lang="ru-RU" dirty="0" err="1" smtClean="0"/>
              <a:t>чем</a:t>
            </a:r>
            <a:r>
              <a:rPr lang="ru-RU" dirty="0" err="1" smtClean="0">
                <a:effectLst/>
              </a:rPr>
              <a:t>AnimatedSprite</a:t>
            </a:r>
            <a:r>
              <a:rPr lang="ru-RU" dirty="0" smtClean="0"/>
              <a:t>, но это обеспечивает дополнительную функциональность, так как вы также можете анимировать другие свойства, такие как положение или масштаб. Класс </a:t>
            </a:r>
            <a:r>
              <a:rPr lang="ru-RU" dirty="0" err="1" smtClean="0">
                <a:effectLst/>
              </a:rPr>
              <a:t>AnimationPlayer</a:t>
            </a:r>
            <a:r>
              <a:rPr lang="ru-RU" dirty="0" err="1" smtClean="0"/>
              <a:t>также</a:t>
            </a:r>
            <a:r>
              <a:rPr lang="ru-RU" dirty="0" smtClean="0"/>
              <a:t> может использоваться с </a:t>
            </a:r>
            <a:r>
              <a:rPr lang="ru-RU" dirty="0" err="1" smtClean="0"/>
              <a:t>an</a:t>
            </a:r>
            <a:r>
              <a:rPr lang="ru-RU" dirty="0" smtClean="0"/>
              <a:t> </a:t>
            </a:r>
            <a:r>
              <a:rPr lang="ru-RU" dirty="0" err="1" smtClean="0">
                <a:effectLst/>
              </a:rPr>
              <a:t>AnimatedSprite</a:t>
            </a:r>
            <a:r>
              <a:rPr lang="ru-RU" dirty="0" smtClean="0"/>
              <a:t>. Поэкспериментируйте, чтобы увидеть, что лучше всего подходит для ваших нужд.</a:t>
            </a:r>
            <a:endParaRPr lang="ru-RU" sz="1200" b="0" i="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97C55C72-82D0-4CE8-93F6-5BA085D4EA8F}" type="slidenum">
              <a:rPr lang="ru-RU" smtClean="0"/>
              <a:t>35</a:t>
            </a:fld>
            <a:endParaRPr lang="ru-RU"/>
          </a:p>
        </p:txBody>
      </p:sp>
    </p:spTree>
    <p:extLst>
      <p:ext uri="{BB962C8B-B14F-4D97-AF65-F5344CB8AC3E}">
        <p14:creationId xmlns:p14="http://schemas.microsoft.com/office/powerpoint/2010/main" val="1366730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При работе с 3D деформации скелета являются обычным делом для персонажей и существ, и большинство приложений 3D моделирования их поддерживают. Для 2D, поскольку эта функция используется не так часто, трудно найти программное обеспечение, нацеленное на это.</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Один из вариантов решения — создание анимации в стороннем программном обеспечении, таком как «</a:t>
            </a:r>
            <a:r>
              <a:rPr lang="ru-RU" sz="1200" b="0" i="0" kern="1200" dirty="0" err="1" smtClean="0">
                <a:solidFill>
                  <a:schemeClr val="tx1"/>
                </a:solidFill>
                <a:effectLst/>
                <a:latin typeface="+mn-lt"/>
                <a:ea typeface="+mn-ea"/>
                <a:cs typeface="+mn-cs"/>
              </a:rPr>
              <a:t>Spine</a:t>
            </a:r>
            <a:r>
              <a:rPr lang="ru-RU" sz="1200" b="0" i="0" kern="1200" dirty="0" smtClean="0">
                <a:solidFill>
                  <a:schemeClr val="tx1"/>
                </a:solidFill>
                <a:effectLst/>
                <a:latin typeface="+mn-lt"/>
                <a:ea typeface="+mn-ea"/>
                <a:cs typeface="+mn-cs"/>
              </a:rPr>
              <a:t>» или «</a:t>
            </a:r>
            <a:r>
              <a:rPr lang="ru-RU" sz="1200" b="0" i="0" kern="1200" dirty="0" err="1" smtClean="0">
                <a:solidFill>
                  <a:schemeClr val="tx1"/>
                </a:solidFill>
                <a:effectLst/>
                <a:latin typeface="+mn-lt"/>
                <a:ea typeface="+mn-ea"/>
                <a:cs typeface="+mn-cs"/>
              </a:rPr>
              <a:t>Dragonbones</a:t>
            </a:r>
            <a:r>
              <a:rPr lang="ru-RU" sz="1200" b="0" i="0" kern="1200" dirty="0" smtClean="0">
                <a:solidFill>
                  <a:schemeClr val="tx1"/>
                </a:solidFill>
                <a:effectLst/>
                <a:latin typeface="+mn-lt"/>
                <a:ea typeface="+mn-ea"/>
                <a:cs typeface="+mn-cs"/>
              </a:rPr>
              <a:t>». Однако, начиная с </a:t>
            </a:r>
            <a:r>
              <a:rPr lang="ru-RU" sz="1200" b="0" i="0" kern="1200" dirty="0" err="1" smtClean="0">
                <a:solidFill>
                  <a:schemeClr val="tx1"/>
                </a:solidFill>
                <a:effectLst/>
                <a:latin typeface="+mn-lt"/>
                <a:ea typeface="+mn-ea"/>
                <a:cs typeface="+mn-cs"/>
              </a:rPr>
              <a:t>Godot</a:t>
            </a:r>
            <a:r>
              <a:rPr lang="ru-RU" sz="1200" b="0" i="0" kern="1200" dirty="0" smtClean="0">
                <a:solidFill>
                  <a:schemeClr val="tx1"/>
                </a:solidFill>
                <a:effectLst/>
                <a:latin typeface="+mn-lt"/>
                <a:ea typeface="+mn-ea"/>
                <a:cs typeface="+mn-cs"/>
              </a:rPr>
              <a:t> 3.1 и далее, этот функционал поддерживается «из коробки».</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Зачем делать скелетную анимацию прямо в </a:t>
            </a:r>
            <a:r>
              <a:rPr lang="ru-RU" sz="1200" b="0" i="0" kern="1200" dirty="0" err="1" smtClean="0">
                <a:solidFill>
                  <a:schemeClr val="tx1"/>
                </a:solidFill>
                <a:effectLst/>
                <a:latin typeface="+mn-lt"/>
                <a:ea typeface="+mn-ea"/>
                <a:cs typeface="+mn-cs"/>
              </a:rPr>
              <a:t>Godot</a:t>
            </a:r>
            <a:r>
              <a:rPr lang="ru-RU" sz="1200" b="0" i="0" kern="1200" dirty="0" smtClean="0">
                <a:solidFill>
                  <a:schemeClr val="tx1"/>
                </a:solidFill>
                <a:effectLst/>
                <a:latin typeface="+mn-lt"/>
                <a:ea typeface="+mn-ea"/>
                <a:cs typeface="+mn-cs"/>
              </a:rPr>
              <a:t>? </a:t>
            </a:r>
          </a:p>
          <a:p>
            <a:r>
              <a:rPr lang="ru-RU" sz="1200" b="0" i="0" kern="1200" dirty="0" smtClean="0">
                <a:solidFill>
                  <a:schemeClr val="tx1"/>
                </a:solidFill>
                <a:effectLst/>
                <a:latin typeface="+mn-lt"/>
                <a:ea typeface="+mn-ea"/>
                <a:cs typeface="+mn-cs"/>
              </a:rPr>
              <a:t>Ответ заключается в том, что в этом есть много преимуществ:</a:t>
            </a:r>
          </a:p>
          <a:p>
            <a:r>
              <a:rPr lang="ru-RU" sz="1200" b="0" i="0" kern="1200" dirty="0" smtClean="0">
                <a:solidFill>
                  <a:schemeClr val="tx1"/>
                </a:solidFill>
                <a:effectLst/>
                <a:latin typeface="+mn-lt"/>
                <a:ea typeface="+mn-ea"/>
                <a:cs typeface="+mn-cs"/>
              </a:rPr>
              <a:t>Лучшая интеграция с движком, и поэтому меньше проблем с импортом и редактированием из внешнего инструмента.</a:t>
            </a:r>
          </a:p>
          <a:p>
            <a:r>
              <a:rPr lang="ru-RU" sz="1200" b="0" i="0" kern="1200" dirty="0" smtClean="0">
                <a:solidFill>
                  <a:schemeClr val="tx1"/>
                </a:solidFill>
                <a:effectLst/>
                <a:latin typeface="+mn-lt"/>
                <a:ea typeface="+mn-ea"/>
                <a:cs typeface="+mn-cs"/>
              </a:rPr>
              <a:t>Возможность управления системами частиц, шейдерами, звуками, вызовами скриптов, цветами, прозрачностью и т.д. в </a:t>
            </a:r>
            <a:r>
              <a:rPr lang="ru-RU" sz="1200" b="0" i="0" kern="1200" dirty="0" err="1" smtClean="0">
                <a:solidFill>
                  <a:schemeClr val="tx1"/>
                </a:solidFill>
                <a:effectLst/>
                <a:latin typeface="+mn-lt"/>
                <a:ea typeface="+mn-ea"/>
                <a:cs typeface="+mn-cs"/>
              </a:rPr>
              <a:t>анимациях</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Встроенная скелетная система в </a:t>
            </a:r>
            <a:r>
              <a:rPr lang="ru-RU" sz="1200" b="0" i="0" kern="1200" dirty="0" err="1" smtClean="0">
                <a:solidFill>
                  <a:schemeClr val="tx1"/>
                </a:solidFill>
                <a:effectLst/>
                <a:latin typeface="+mn-lt"/>
                <a:ea typeface="+mn-ea"/>
                <a:cs typeface="+mn-cs"/>
              </a:rPr>
              <a:t>Godot</a:t>
            </a:r>
            <a:r>
              <a:rPr lang="ru-RU" sz="1200" b="0" i="0" kern="1200" dirty="0" smtClean="0">
                <a:solidFill>
                  <a:schemeClr val="tx1"/>
                </a:solidFill>
                <a:effectLst/>
                <a:latin typeface="+mn-lt"/>
                <a:ea typeface="+mn-ea"/>
                <a:cs typeface="+mn-cs"/>
              </a:rPr>
              <a:t> очень эффективна и ориентирована на производительность.</a:t>
            </a:r>
          </a:p>
          <a:p>
            <a:endParaRPr lang="ru-RU" sz="1200" b="0" i="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97C55C72-82D0-4CE8-93F6-5BA085D4EA8F}" type="slidenum">
              <a:rPr lang="ru-RU" smtClean="0"/>
              <a:t>36</a:t>
            </a:fld>
            <a:endParaRPr lang="ru-RU"/>
          </a:p>
        </p:txBody>
      </p:sp>
    </p:spTree>
    <p:extLst>
      <p:ext uri="{BB962C8B-B14F-4D97-AF65-F5344CB8AC3E}">
        <p14:creationId xmlns:p14="http://schemas.microsoft.com/office/powerpoint/2010/main" val="4127750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39</a:t>
            </a:fld>
            <a:endParaRPr lang="ru-RU"/>
          </a:p>
        </p:txBody>
      </p:sp>
    </p:spTree>
    <p:extLst>
      <p:ext uri="{BB962C8B-B14F-4D97-AF65-F5344CB8AC3E}">
        <p14:creationId xmlns:p14="http://schemas.microsoft.com/office/powerpoint/2010/main" val="1110636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Создайте новую сцену для модели (если она будет анимированным персонажем, может понадобиться использовать KinematicBody2D). Для удобства использования в качестве корня для полигонов создается пустой 2D узел.</a:t>
            </a:r>
          </a:p>
          <a:p>
            <a:r>
              <a:rPr lang="ru-RU" sz="1200" b="0" i="0" kern="1200" dirty="0" smtClean="0">
                <a:solidFill>
                  <a:schemeClr val="tx1"/>
                </a:solidFill>
                <a:effectLst/>
                <a:latin typeface="+mn-lt"/>
                <a:ea typeface="+mn-ea"/>
                <a:cs typeface="+mn-cs"/>
              </a:rPr>
              <a:t>Начните с узла Polygon2D. Пока нет необходимости размещать его где-либо в сцене, так что просто создайте его так:</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97C55C72-82D0-4CE8-93F6-5BA085D4EA8F}" type="slidenum">
              <a:rPr lang="ru-RU" smtClean="0"/>
              <a:t>40</a:t>
            </a:fld>
            <a:endParaRPr lang="ru-RU"/>
          </a:p>
        </p:txBody>
      </p:sp>
    </p:spTree>
    <p:extLst>
      <p:ext uri="{BB962C8B-B14F-4D97-AF65-F5344CB8AC3E}">
        <p14:creationId xmlns:p14="http://schemas.microsoft.com/office/powerpoint/2010/main" val="2839434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Выберите его и назначьте текстуру с ранее загруженными частями тела персонажа:</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41</a:t>
            </a:fld>
            <a:endParaRPr lang="ru-RU"/>
          </a:p>
        </p:txBody>
      </p:sp>
    </p:spTree>
    <p:extLst>
      <p:ext uri="{BB962C8B-B14F-4D97-AF65-F5344CB8AC3E}">
        <p14:creationId xmlns:p14="http://schemas.microsoft.com/office/powerpoint/2010/main" val="1636901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Рисование многоугольника напрямую не рекомендуется. Вместо этого откройте диалоговое окно «UV» для полигона:</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42</a:t>
            </a:fld>
            <a:endParaRPr lang="ru-RU"/>
          </a:p>
        </p:txBody>
      </p:sp>
    </p:spTree>
    <p:extLst>
      <p:ext uri="{BB962C8B-B14F-4D97-AF65-F5344CB8AC3E}">
        <p14:creationId xmlns:p14="http://schemas.microsoft.com/office/powerpoint/2010/main" val="2859050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Перейдите в режим </a:t>
            </a:r>
            <a:r>
              <a:rPr lang="ru-RU" sz="1200" b="0" i="1" kern="1200" dirty="0" smtClean="0">
                <a:solidFill>
                  <a:schemeClr val="tx1"/>
                </a:solidFill>
                <a:effectLst/>
                <a:latin typeface="+mn-lt"/>
                <a:ea typeface="+mn-ea"/>
                <a:cs typeface="+mn-cs"/>
              </a:rPr>
              <a:t>Точки</a:t>
            </a:r>
            <a:r>
              <a:rPr lang="ru-RU" sz="1200" b="0" i="0" kern="1200" dirty="0" smtClean="0">
                <a:solidFill>
                  <a:schemeClr val="tx1"/>
                </a:solidFill>
                <a:effectLst/>
                <a:latin typeface="+mn-lt"/>
                <a:ea typeface="+mn-ea"/>
                <a:cs typeface="+mn-cs"/>
              </a:rPr>
              <a:t>, выберите карандаш и нарисуйте многоугольник вокруг нужной части тела:</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43</a:t>
            </a:fld>
            <a:endParaRPr lang="ru-RU"/>
          </a:p>
        </p:txBody>
      </p:sp>
    </p:spTree>
    <p:extLst>
      <p:ext uri="{BB962C8B-B14F-4D97-AF65-F5344CB8AC3E}">
        <p14:creationId xmlns:p14="http://schemas.microsoft.com/office/powerpoint/2010/main" val="1529987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Другим способом анимации моделей является скелетная анимация. Для нее вам необходимо построить скелет модели, состоящий из нескольких костей, и затем присоединить каждую вершину сетки к кости скелета. В результате при анимации скелета анимируется также и присоединенная к нему сетка, следуя анимации скелета.</a:t>
            </a:r>
          </a:p>
          <a:p>
            <a:r>
              <a:rPr lang="ru-RU" sz="1200" b="0" i="0" kern="1200" dirty="0" smtClean="0">
                <a:solidFill>
                  <a:schemeClr val="tx1"/>
                </a:solidFill>
                <a:effectLst/>
                <a:latin typeface="+mn-lt"/>
                <a:ea typeface="+mn-ea"/>
                <a:cs typeface="+mn-cs"/>
              </a:rPr>
              <a:t>Скелетная анимация обладает несколькими преимуществами по сравнению с анимацией с ключевыми кадрами. </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Она позволяет легко смешивать анимации, позволяя одновременно применять к модели различные анимации. Например, вы можете применить к модели две различные анимации, где одна анимация заставит модель ходить, а другая — оглядываться вокруг (поворачивая голову). Скелетная анимация также позволяет соединять кости одного объекта с костями другого. Например, если у вас есть персонаж, который орудует мечом, вы можете присоединить кость меча к кости руки персонажа, в результате чего меч будет перемещаться при перемещении руки персонажа. Сегодня скелетная анимация используется более широко, чем анимация с ключевыми кадрами.</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6</a:t>
            </a:fld>
            <a:endParaRPr lang="ru-RU"/>
          </a:p>
        </p:txBody>
      </p:sp>
    </p:spTree>
    <p:extLst>
      <p:ext uri="{BB962C8B-B14F-4D97-AF65-F5344CB8AC3E}">
        <p14:creationId xmlns:p14="http://schemas.microsoft.com/office/powerpoint/2010/main" val="14743871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Скопируйте узел полигона и присвойте ему собственное имя. Затем снова откройте диалоговое окно «UV» и замените старый многоугольник другим в новой нужной части тела.</a:t>
            </a:r>
          </a:p>
          <a:p>
            <a:r>
              <a:rPr lang="ru-RU" sz="1200" b="0" i="0" kern="1200" dirty="0" smtClean="0">
                <a:solidFill>
                  <a:schemeClr val="tx1"/>
                </a:solidFill>
                <a:effectLst/>
                <a:latin typeface="+mn-lt"/>
                <a:ea typeface="+mn-ea"/>
                <a:cs typeface="+mn-cs"/>
              </a:rPr>
              <a:t>При дублировании узлов и такой же форме следующего участка можно редактировать предыдущий полигон, а не рисовать новый.</a:t>
            </a:r>
          </a:p>
          <a:p>
            <a:r>
              <a:rPr lang="ru-RU" sz="1200" b="0" i="0" kern="1200" dirty="0" smtClean="0">
                <a:solidFill>
                  <a:schemeClr val="tx1"/>
                </a:solidFill>
                <a:effectLst/>
                <a:latin typeface="+mn-lt"/>
                <a:ea typeface="+mn-ea"/>
                <a:cs typeface="+mn-cs"/>
              </a:rPr>
              <a:t>После перемещения полигона не забудьте обновить UV, выбрав Редактирование - &gt; «Полигон - &gt; UV» в редакторе </a:t>
            </a:r>
            <a:r>
              <a:rPr lang="ru-RU" sz="1200" b="0" i="0" kern="1200" dirty="0" err="1" smtClean="0">
                <a:solidFill>
                  <a:schemeClr val="tx1"/>
                </a:solidFill>
                <a:effectLst/>
                <a:latin typeface="+mn-lt"/>
                <a:ea typeface="+mn-ea"/>
                <a:cs typeface="+mn-cs"/>
              </a:rPr>
              <a:t>Polygon</a:t>
            </a:r>
            <a:r>
              <a:rPr lang="ru-RU" sz="1200" b="0" i="0" kern="1200" dirty="0" smtClean="0">
                <a:solidFill>
                  <a:schemeClr val="tx1"/>
                </a:solidFill>
                <a:effectLst/>
                <a:latin typeface="+mn-lt"/>
                <a:ea typeface="+mn-ea"/>
                <a:cs typeface="+mn-cs"/>
              </a:rPr>
              <a:t> 2D UV.</a:t>
            </a:r>
          </a:p>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44</a:t>
            </a:fld>
            <a:endParaRPr lang="ru-RU"/>
          </a:p>
        </p:txBody>
      </p:sp>
    </p:spTree>
    <p:extLst>
      <p:ext uri="{BB962C8B-B14F-4D97-AF65-F5344CB8AC3E}">
        <p14:creationId xmlns:p14="http://schemas.microsoft.com/office/powerpoint/2010/main" val="3640151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Продолжайте делать это со всеми остальными частями.</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45</a:t>
            </a:fld>
            <a:endParaRPr lang="ru-RU"/>
          </a:p>
        </p:txBody>
      </p:sp>
    </p:spTree>
    <p:extLst>
      <p:ext uri="{BB962C8B-B14F-4D97-AF65-F5344CB8AC3E}">
        <p14:creationId xmlns:p14="http://schemas.microsoft.com/office/powerpoint/2010/main" val="1718650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Можно заметить, что части тела для узлов отображаются в той же компоновке, что и в исходной текстуре. Это происходит потому, что по умолчанию при построении многоугольника UV и точки совпадают.</a:t>
            </a:r>
          </a:p>
          <a:p>
            <a:r>
              <a:rPr lang="ru-RU" sz="1200" b="0" i="0" kern="1200" dirty="0" smtClean="0">
                <a:solidFill>
                  <a:schemeClr val="tx1"/>
                </a:solidFill>
                <a:effectLst/>
                <a:latin typeface="+mn-lt"/>
                <a:ea typeface="+mn-ea"/>
                <a:cs typeface="+mn-cs"/>
              </a:rPr>
              <a:t>Передвиньте части тела и постройте персонажа. Это довольно быстро. Нет необходимости менять оси вращения, поэтому не беспокойтесь, чтобы оси вращения для каждой детали были правильными; можете пока их оставить.</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46</a:t>
            </a:fld>
            <a:endParaRPr lang="ru-RU"/>
          </a:p>
        </p:txBody>
      </p:sp>
    </p:spTree>
    <p:extLst>
      <p:ext uri="{BB962C8B-B14F-4D97-AF65-F5344CB8AC3E}">
        <p14:creationId xmlns:p14="http://schemas.microsoft.com/office/powerpoint/2010/main" val="86133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Ох, визуальный порядок частей не верен, так как некоторые покрывают не те части. Измените порядок узлов, чтобы исправить это:</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47</a:t>
            </a:fld>
            <a:endParaRPr lang="ru-RU"/>
          </a:p>
        </p:txBody>
      </p:sp>
    </p:spTree>
    <p:extLst>
      <p:ext uri="{BB962C8B-B14F-4D97-AF65-F5344CB8AC3E}">
        <p14:creationId xmlns:p14="http://schemas.microsoft.com/office/powerpoint/2010/main" val="40363262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Полигоны готовы, а теперь скелет…</a:t>
            </a:r>
          </a:p>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48</a:t>
            </a:fld>
            <a:endParaRPr lang="ru-RU"/>
          </a:p>
        </p:txBody>
      </p:sp>
    </p:spTree>
    <p:extLst>
      <p:ext uri="{BB962C8B-B14F-4D97-AF65-F5344CB8AC3E}">
        <p14:creationId xmlns:p14="http://schemas.microsoft.com/office/powerpoint/2010/main" val="18976715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Создайте узел </a:t>
            </a:r>
            <a:r>
              <a:rPr lang="ru-RU" dirty="0" smtClean="0">
                <a:effectLst/>
              </a:rPr>
              <a:t>Bone2D</a:t>
            </a:r>
            <a:r>
              <a:rPr lang="ru-RU" sz="1200" b="0" i="0" kern="1200" dirty="0" smtClean="0">
                <a:solidFill>
                  <a:schemeClr val="tx1"/>
                </a:solidFill>
                <a:effectLst/>
                <a:latin typeface="+mn-lt"/>
                <a:ea typeface="+mn-ea"/>
                <a:cs typeface="+mn-cs"/>
              </a:rPr>
              <a:t> как дочерний элемент скелета. Положите его на бедро (обычно здесь начинаются скелеты). Кость будет указывать вправо, но Вы можете пока это игнорировать.</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50</a:t>
            </a:fld>
            <a:endParaRPr lang="ru-RU"/>
          </a:p>
        </p:txBody>
      </p:sp>
    </p:spTree>
    <p:extLst>
      <p:ext uri="{BB962C8B-B14F-4D97-AF65-F5344CB8AC3E}">
        <p14:creationId xmlns:p14="http://schemas.microsoft.com/office/powerpoint/2010/main" val="3225226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Продолжайте создавать кости в иерархии и присваивать им соответствующие имена.</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51</a:t>
            </a:fld>
            <a:endParaRPr lang="ru-RU"/>
          </a:p>
        </p:txBody>
      </p:sp>
    </p:spTree>
    <p:extLst>
      <p:ext uri="{BB962C8B-B14F-4D97-AF65-F5344CB8AC3E}">
        <p14:creationId xmlns:p14="http://schemas.microsoft.com/office/powerpoint/2010/main" val="1265903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конце этой цепочки будет узел </a:t>
            </a:r>
            <a:r>
              <a:rPr lang="ru-RU" sz="1200" b="0" i="1" kern="1200" dirty="0" smtClean="0">
                <a:solidFill>
                  <a:schemeClr val="tx1"/>
                </a:solidFill>
                <a:effectLst/>
                <a:latin typeface="+mn-lt"/>
                <a:ea typeface="+mn-ea"/>
                <a:cs typeface="+mn-cs"/>
              </a:rPr>
              <a:t>челюсти</a:t>
            </a:r>
            <a:r>
              <a:rPr lang="ru-RU" sz="1200" b="0" i="0" kern="1200" dirty="0" smtClean="0">
                <a:solidFill>
                  <a:schemeClr val="tx1"/>
                </a:solidFill>
                <a:effectLst/>
                <a:latin typeface="+mn-lt"/>
                <a:ea typeface="+mn-ea"/>
                <a:cs typeface="+mn-cs"/>
              </a:rPr>
              <a:t>. Он, опять же, очень короткий и указывает вправо. Это нормально для костей без детей. Длина </a:t>
            </a:r>
            <a:r>
              <a:rPr lang="ru-RU" sz="1200" b="0" i="1" kern="1200" dirty="0" smtClean="0">
                <a:solidFill>
                  <a:schemeClr val="tx1"/>
                </a:solidFill>
                <a:effectLst/>
                <a:latin typeface="+mn-lt"/>
                <a:ea typeface="+mn-ea"/>
                <a:cs typeface="+mn-cs"/>
              </a:rPr>
              <a:t>конечных</a:t>
            </a:r>
            <a:r>
              <a:rPr lang="ru-RU" sz="1200" b="0" i="0" kern="1200" dirty="0" smtClean="0">
                <a:solidFill>
                  <a:schemeClr val="tx1"/>
                </a:solidFill>
                <a:effectLst/>
                <a:latin typeface="+mn-lt"/>
                <a:ea typeface="+mn-ea"/>
                <a:cs typeface="+mn-cs"/>
              </a:rPr>
              <a:t> костей может быть изменена с помощью свойства в инспекторе:</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 этом случае нам не нужно вращать кость (так совпало, что точки челюсти правильны прямо в спрайте), но в случае, если это понадобится, не стесняйтесь это делать. Опять же, это действительно необходимо только для конечных костей, так как узлы с детьми обычно не нуждаются в длине или специфическом повороте.</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52</a:t>
            </a:fld>
            <a:endParaRPr lang="ru-RU"/>
          </a:p>
        </p:txBody>
      </p:sp>
    </p:spTree>
    <p:extLst>
      <p:ext uri="{BB962C8B-B14F-4D97-AF65-F5344CB8AC3E}">
        <p14:creationId xmlns:p14="http://schemas.microsoft.com/office/powerpoint/2010/main" val="2183120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Продолжайте строить весь остальной скелет:</a:t>
            </a:r>
          </a:p>
          <a:p>
            <a:endParaRPr lang="ru-RU" sz="1200" b="0" i="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97C55C72-82D0-4CE8-93F6-5BA085D4EA8F}" type="slidenum">
              <a:rPr lang="ru-RU" smtClean="0"/>
              <a:t>53</a:t>
            </a:fld>
            <a:endParaRPr lang="ru-RU"/>
          </a:p>
        </p:txBody>
      </p:sp>
    </p:spTree>
    <p:extLst>
      <p:ext uri="{BB962C8B-B14F-4D97-AF65-F5344CB8AC3E}">
        <p14:creationId xmlns:p14="http://schemas.microsoft.com/office/powerpoint/2010/main" val="822292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Вы заметите, что все кости вызывают раздражающее предупреждение о пропущенной позе покоя. Это значит, что пришло время установить её. Перейдите к узлу скелета и создайте позу покоя. Эта поза по умолчанию, и Вы можете вернуться к ней в любое время (что очень удобно для анимации):</a:t>
            </a:r>
            <a:endParaRPr lang="ru-RU" dirty="0" smtClean="0"/>
          </a:p>
          <a:p>
            <a:endParaRPr lang="ru-RU" dirty="0" smtClean="0"/>
          </a:p>
          <a:p>
            <a:r>
              <a:rPr lang="ru-RU" sz="1200" b="0" i="0" kern="1200" dirty="0" smtClean="0">
                <a:solidFill>
                  <a:schemeClr val="tx1"/>
                </a:solidFill>
                <a:effectLst/>
                <a:latin typeface="+mn-lt"/>
                <a:ea typeface="+mn-ea"/>
                <a:cs typeface="+mn-cs"/>
              </a:rPr>
              <a:t>Предупреждения исчезнут. При изменении скелета (добавления/удаления костей) будет необходимо снова задать позу покоя.</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54</a:t>
            </a:fld>
            <a:endParaRPr lang="ru-RU"/>
          </a:p>
        </p:txBody>
      </p:sp>
    </p:spTree>
    <p:extLst>
      <p:ext uri="{BB962C8B-B14F-4D97-AF65-F5344CB8AC3E}">
        <p14:creationId xmlns:p14="http://schemas.microsoft.com/office/powerpoint/2010/main" val="440828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этом уроке вы узнаете, как создавать анимированных 2D персонажей с помощью класса </a:t>
            </a:r>
            <a:r>
              <a:rPr lang="ru-RU" sz="1200" b="0" i="0" kern="1200" dirty="0" err="1" smtClean="0">
                <a:solidFill>
                  <a:schemeClr val="tx1"/>
                </a:solidFill>
                <a:effectLst/>
                <a:latin typeface="+mn-lt"/>
                <a:ea typeface="+mn-ea"/>
                <a:cs typeface="+mn-cs"/>
              </a:rPr>
              <a:t>AnimatedSprite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AnimationPlayer</a:t>
            </a:r>
            <a:r>
              <a:rPr lang="ru-RU" sz="1200" b="0" i="0" kern="1200" dirty="0" smtClean="0">
                <a:solidFill>
                  <a:schemeClr val="tx1"/>
                </a:solidFill>
                <a:effectLst/>
                <a:latin typeface="+mn-lt"/>
                <a:ea typeface="+mn-ea"/>
                <a:cs typeface="+mn-cs"/>
              </a:rPr>
              <a:t>. Как правило, когда вы создаете или загружаете анимированного персонажа, он представлен одним из двух способов: в виде отдельных изображений или в виде одного спрайт-листа, содержащего все кадры анимации. Оба могут быть анимированы в </a:t>
            </a:r>
            <a:r>
              <a:rPr lang="ru-RU" sz="1200" b="0" i="0" kern="1200" dirty="0" err="1" smtClean="0">
                <a:solidFill>
                  <a:schemeClr val="tx1"/>
                </a:solidFill>
                <a:effectLst/>
                <a:latin typeface="+mn-lt"/>
                <a:ea typeface="+mn-ea"/>
                <a:cs typeface="+mn-cs"/>
              </a:rPr>
              <a:t>Godot</a:t>
            </a:r>
            <a:r>
              <a:rPr lang="ru-RU" sz="1200" b="0" i="0" kern="1200" dirty="0" smtClean="0">
                <a:solidFill>
                  <a:schemeClr val="tx1"/>
                </a:solidFill>
                <a:effectLst/>
                <a:latin typeface="+mn-lt"/>
                <a:ea typeface="+mn-ea"/>
                <a:cs typeface="+mn-cs"/>
              </a:rPr>
              <a:t> с помощью класса </a:t>
            </a:r>
            <a:r>
              <a:rPr lang="ru-RU" sz="1200" b="0" i="0" kern="1200" dirty="0" err="1" smtClean="0">
                <a:solidFill>
                  <a:schemeClr val="tx1"/>
                </a:solidFill>
                <a:effectLst/>
                <a:latin typeface="+mn-lt"/>
                <a:ea typeface="+mn-ea"/>
                <a:cs typeface="+mn-cs"/>
              </a:rPr>
              <a:t>AnimatedSprite</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Во-первых, мы будем использовать </a:t>
            </a:r>
            <a:r>
              <a:rPr lang="ru-RU" sz="1200" b="0" i="0" kern="1200" dirty="0" err="1" smtClean="0">
                <a:solidFill>
                  <a:schemeClr val="tx1"/>
                </a:solidFill>
                <a:effectLst/>
                <a:latin typeface="+mn-lt"/>
                <a:ea typeface="+mn-ea"/>
                <a:cs typeface="+mn-cs"/>
              </a:rPr>
              <a:t>AnimatedSprite</a:t>
            </a:r>
            <a:r>
              <a:rPr lang="ru-RU" sz="1200" b="0" i="0" kern="1200" dirty="0" smtClean="0">
                <a:solidFill>
                  <a:schemeClr val="tx1"/>
                </a:solidFill>
                <a:effectLst/>
                <a:latin typeface="+mn-lt"/>
                <a:ea typeface="+mn-ea"/>
                <a:cs typeface="+mn-cs"/>
              </a:rPr>
              <a:t> для анимации коллекции отдельных изображений. Затем мы будем анимировать лист спрайтов, используя этот класс. Наконец, мы изучим другой способ анимации листа спрайтов с помощью </a:t>
            </a:r>
            <a:r>
              <a:rPr lang="ru-RU" sz="1200" b="0" i="0" kern="1200" dirty="0" err="1" smtClean="0">
                <a:solidFill>
                  <a:schemeClr val="tx1"/>
                </a:solidFill>
                <a:effectLst/>
                <a:latin typeface="+mn-lt"/>
                <a:ea typeface="+mn-ea"/>
                <a:cs typeface="+mn-cs"/>
              </a:rPr>
              <a:t>AnimationPlayer</a:t>
            </a:r>
            <a:r>
              <a:rPr lang="ru-RU" sz="1200" b="0" i="0" kern="1200" dirty="0" smtClean="0">
                <a:solidFill>
                  <a:schemeClr val="tx1"/>
                </a:solidFill>
                <a:effectLst/>
                <a:latin typeface="+mn-lt"/>
                <a:ea typeface="+mn-ea"/>
                <a:cs typeface="+mn-cs"/>
              </a:rPr>
              <a:t> и свойства анимации </a:t>
            </a:r>
            <a:r>
              <a:rPr lang="ru-RU" sz="1200" b="0" i="0" kern="1200" dirty="0" err="1" smtClean="0">
                <a:solidFill>
                  <a:schemeClr val="tx1"/>
                </a:solidFill>
                <a:effectLst/>
                <a:latin typeface="+mn-lt"/>
                <a:ea typeface="+mn-ea"/>
                <a:cs typeface="+mn-cs"/>
              </a:rPr>
              <a:t>Sprite</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7</a:t>
            </a:fld>
            <a:endParaRPr lang="ru-RU"/>
          </a:p>
        </p:txBody>
      </p:sp>
    </p:spTree>
    <p:extLst>
      <p:ext uri="{BB962C8B-B14F-4D97-AF65-F5344CB8AC3E}">
        <p14:creationId xmlns:p14="http://schemas.microsoft.com/office/powerpoint/2010/main" val="21526149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55</a:t>
            </a:fld>
            <a:endParaRPr lang="ru-RU"/>
          </a:p>
        </p:txBody>
      </p:sp>
    </p:spTree>
    <p:extLst>
      <p:ext uri="{BB962C8B-B14F-4D97-AF65-F5344CB8AC3E}">
        <p14:creationId xmlns:p14="http://schemas.microsoft.com/office/powerpoint/2010/main" val="7328607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Выберите ранее созданные полигоны и назначьте скелетный узел их свойству </a:t>
            </a:r>
            <a:r>
              <a:rPr lang="ru-RU" dirty="0" err="1" smtClean="0">
                <a:effectLst/>
              </a:rPr>
              <a:t>Skeleton</a:t>
            </a:r>
            <a:r>
              <a:rPr lang="ru-RU" sz="1200" b="0" i="0" kern="1200" dirty="0" smtClean="0">
                <a:solidFill>
                  <a:schemeClr val="tx1"/>
                </a:solidFill>
                <a:effectLst/>
                <a:latin typeface="+mn-lt"/>
                <a:ea typeface="+mn-ea"/>
                <a:cs typeface="+mn-cs"/>
              </a:rPr>
              <a:t> . Это гарантирует, что они, в конечном счёте, смогут быть им деформированы.</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56</a:t>
            </a:fld>
            <a:endParaRPr lang="ru-RU"/>
          </a:p>
        </p:txBody>
      </p:sp>
    </p:spTree>
    <p:extLst>
      <p:ext uri="{BB962C8B-B14F-4D97-AF65-F5344CB8AC3E}">
        <p14:creationId xmlns:p14="http://schemas.microsoft.com/office/powerpoint/2010/main" val="907330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Щелкните на свойстве, выделенном выше, и выберите скелетный узел:</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57</a:t>
            </a:fld>
            <a:endParaRPr lang="ru-RU"/>
          </a:p>
        </p:txBody>
      </p:sp>
    </p:spTree>
    <p:extLst>
      <p:ext uri="{BB962C8B-B14F-4D97-AF65-F5344CB8AC3E}">
        <p14:creationId xmlns:p14="http://schemas.microsoft.com/office/powerpoint/2010/main" val="13576566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Снова откройте UV редактор для полигона и перейдите в раздел </a:t>
            </a:r>
            <a:r>
              <a:rPr lang="ru-RU" sz="1200" b="0" i="1" kern="1200" dirty="0" smtClean="0">
                <a:solidFill>
                  <a:schemeClr val="tx1"/>
                </a:solidFill>
                <a:effectLst/>
                <a:latin typeface="+mn-lt"/>
                <a:ea typeface="+mn-ea"/>
                <a:cs typeface="+mn-cs"/>
              </a:rPr>
              <a:t>Кости</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58</a:t>
            </a:fld>
            <a:endParaRPr lang="ru-RU"/>
          </a:p>
        </p:txBody>
      </p:sp>
    </p:spTree>
    <p:extLst>
      <p:ext uri="{BB962C8B-B14F-4D97-AF65-F5344CB8AC3E}">
        <p14:creationId xmlns:p14="http://schemas.microsoft.com/office/powerpoint/2010/main" val="785920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Пока Вы еще не сможете рисовать веса. Для этого необходимо синхронизировать список костей из скелета с многоугольником. Этот шаг выполняется только один раз и вручную (если скелет не изменен путем добавления/удаления/переименования костей). Это гарантирует, что информация о настройках сохраниться в полигоне, даже если скелетный узел случайно потерян или скелет изменен. Нажмите кнопку «Синхронизировать кости с полигоном», чтобы синхронизировать список.</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59</a:t>
            </a:fld>
            <a:endParaRPr lang="ru-RU"/>
          </a:p>
        </p:txBody>
      </p:sp>
    </p:spTree>
    <p:extLst>
      <p:ext uri="{BB962C8B-B14F-4D97-AF65-F5344CB8AC3E}">
        <p14:creationId xmlns:p14="http://schemas.microsoft.com/office/powerpoint/2010/main" val="3212849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Список костей появится автоматически. По умолчанию многоугольник не имеет какого-либо назначенного ему веса. Выберите кости, которым требуется назначить вес, и покрасьте их:</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60</a:t>
            </a:fld>
            <a:endParaRPr lang="ru-RU"/>
          </a:p>
        </p:txBody>
      </p:sp>
    </p:spTree>
    <p:extLst>
      <p:ext uri="{BB962C8B-B14F-4D97-AF65-F5344CB8AC3E}">
        <p14:creationId xmlns:p14="http://schemas.microsoft.com/office/powerpoint/2010/main" val="40920677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Очкам белого цвета присваивается полный вес, в то время как на очки черного цвета кость не влияет. Если одна и та же точка окрашена в белый цвет для нескольких костей, влияние будет распределено между ними (поэтому обычно нет особой необходимости использовать промежуточные оттенки, если вы не хотите отполировать эффект изгиба).</a:t>
            </a:r>
          </a:p>
          <a:p>
            <a:endParaRPr lang="ru-RU" dirty="0" smtClean="0"/>
          </a:p>
          <a:p>
            <a:r>
              <a:rPr lang="ru-RU" sz="1200" b="0" i="0" kern="1200" dirty="0" smtClean="0">
                <a:solidFill>
                  <a:schemeClr val="tx1"/>
                </a:solidFill>
                <a:effectLst/>
                <a:latin typeface="+mn-lt"/>
                <a:ea typeface="+mn-ea"/>
                <a:cs typeface="+mn-cs"/>
              </a:rPr>
              <a:t>После рисования весов анимация костей (НЕ многоугольников!) будет соответственно изменять и изгибать многоугольники. Поскольку при таком подходе нам нужно только анимировать кости, работа становится намного проще!</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61</a:t>
            </a:fld>
            <a:endParaRPr lang="ru-RU"/>
          </a:p>
        </p:txBody>
      </p:sp>
    </p:spTree>
    <p:extLst>
      <p:ext uri="{BB962C8B-B14F-4D97-AF65-F5344CB8AC3E}">
        <p14:creationId xmlns:p14="http://schemas.microsoft.com/office/powerpoint/2010/main" val="19252383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Но не всё на столько </a:t>
            </a:r>
            <a:r>
              <a:rPr lang="ru-RU" sz="1200" b="0" i="0" kern="1200" dirty="0" err="1" smtClean="0">
                <a:solidFill>
                  <a:schemeClr val="tx1"/>
                </a:solidFill>
                <a:effectLst/>
                <a:latin typeface="+mn-lt"/>
                <a:ea typeface="+mn-ea"/>
                <a:cs typeface="+mn-cs"/>
              </a:rPr>
              <a:t>шоколадно</a:t>
            </a:r>
            <a:r>
              <a:rPr lang="ru-RU" sz="1200" b="0" i="0" kern="1200" dirty="0" smtClean="0">
                <a:solidFill>
                  <a:schemeClr val="tx1"/>
                </a:solidFill>
                <a:effectLst/>
                <a:latin typeface="+mn-lt"/>
                <a:ea typeface="+mn-ea"/>
                <a:cs typeface="+mn-cs"/>
              </a:rPr>
              <a:t>. Попытка анимировать кости, которые сгибают многоугольник, часто приводит к неожиданным результатам:</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Это происходит потому, что </a:t>
            </a:r>
            <a:r>
              <a:rPr lang="ru-RU" sz="1200" b="0" i="0" kern="1200" dirty="0" err="1" smtClean="0">
                <a:solidFill>
                  <a:schemeClr val="tx1"/>
                </a:solidFill>
                <a:effectLst/>
                <a:latin typeface="+mn-lt"/>
                <a:ea typeface="+mn-ea"/>
                <a:cs typeface="+mn-cs"/>
              </a:rPr>
              <a:t>Godot</a:t>
            </a:r>
            <a:r>
              <a:rPr lang="ru-RU" sz="1200" b="0" i="0" kern="1200" dirty="0" smtClean="0">
                <a:solidFill>
                  <a:schemeClr val="tx1"/>
                </a:solidFill>
                <a:effectLst/>
                <a:latin typeface="+mn-lt"/>
                <a:ea typeface="+mn-ea"/>
                <a:cs typeface="+mn-cs"/>
              </a:rPr>
              <a:t> создаёт внутренние треугольники, которые соединяют точки при рисовании многоугольника. Они не всегда имеют траекторию изгиба, которую Вы ожидали. Для решения этой проблемы необходимо задать подсказки в геометрии, чтобы уточнить способ её деформации.</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62</a:t>
            </a:fld>
            <a:endParaRPr lang="ru-RU"/>
          </a:p>
        </p:txBody>
      </p:sp>
    </p:spTree>
    <p:extLst>
      <p:ext uri="{BB962C8B-B14F-4D97-AF65-F5344CB8AC3E}">
        <p14:creationId xmlns:p14="http://schemas.microsoft.com/office/powerpoint/2010/main" val="6410463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63</a:t>
            </a:fld>
            <a:endParaRPr lang="ru-RU"/>
          </a:p>
        </p:txBody>
      </p:sp>
    </p:spTree>
    <p:extLst>
      <p:ext uri="{BB962C8B-B14F-4D97-AF65-F5344CB8AC3E}">
        <p14:creationId xmlns:p14="http://schemas.microsoft.com/office/powerpoint/2010/main" val="2959976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Снова откройте UV меню для каждой кости и перейдите в раздел </a:t>
            </a:r>
            <a:r>
              <a:rPr lang="ru-RU" sz="1200" b="0" i="1" kern="1200" dirty="0" smtClean="0">
                <a:solidFill>
                  <a:schemeClr val="tx1"/>
                </a:solidFill>
                <a:effectLst/>
                <a:latin typeface="+mn-lt"/>
                <a:ea typeface="+mn-ea"/>
                <a:cs typeface="+mn-cs"/>
              </a:rPr>
              <a:t>Точки</a:t>
            </a:r>
            <a:r>
              <a:rPr lang="ru-RU" sz="1200" b="0" i="0" kern="1200" dirty="0" smtClean="0">
                <a:solidFill>
                  <a:schemeClr val="tx1"/>
                </a:solidFill>
                <a:effectLst/>
                <a:latin typeface="+mn-lt"/>
                <a:ea typeface="+mn-ea"/>
                <a:cs typeface="+mn-cs"/>
              </a:rPr>
              <a:t>. Добавьте несколько внутренних вершин в области, где ожидается изгиб геометрии:</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64</a:t>
            </a:fld>
            <a:endParaRPr lang="ru-RU"/>
          </a:p>
        </p:txBody>
      </p:sp>
    </p:spTree>
    <p:extLst>
      <p:ext uri="{BB962C8B-B14F-4D97-AF65-F5344CB8AC3E}">
        <p14:creationId xmlns:p14="http://schemas.microsoft.com/office/powerpoint/2010/main" val="3725302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этом случае у вас есть коллекция изображений, каждое из которых содержит один из анимационных кадров вашего персонажа. Для этого примера мы будем использовать следующую анимацию:</a:t>
            </a:r>
          </a:p>
          <a:p>
            <a:r>
              <a:rPr lang="ru-RU" dirty="0" smtClean="0"/>
              <a:t/>
            </a:r>
            <a:br>
              <a:rPr lang="ru-RU" dirty="0" smtClean="0"/>
            </a:br>
            <a:r>
              <a:rPr lang="ru-RU" sz="1200" b="0" i="0" kern="1200" dirty="0" smtClean="0">
                <a:solidFill>
                  <a:schemeClr val="tx1"/>
                </a:solidFill>
                <a:effectLst/>
                <a:latin typeface="+mn-lt"/>
                <a:ea typeface="+mn-ea"/>
                <a:cs typeface="+mn-cs"/>
              </a:rPr>
              <a:t>Вы можете скачать изображения с интернета </a:t>
            </a:r>
            <a:endParaRPr lang="ru-RU" sz="1200" b="0" i="0" u="none" strike="noStrike"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Распакуйте изображения и поместите их в папку вашего проекта. </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8</a:t>
            </a:fld>
            <a:endParaRPr lang="ru-RU"/>
          </a:p>
        </p:txBody>
      </p:sp>
    </p:spTree>
    <p:extLst>
      <p:ext uri="{BB962C8B-B14F-4D97-AF65-F5344CB8AC3E}">
        <p14:creationId xmlns:p14="http://schemas.microsoft.com/office/powerpoint/2010/main" val="3145676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перейдите к разделу </a:t>
            </a:r>
            <a:r>
              <a:rPr lang="ru-RU" sz="1200" b="0" i="1" kern="1200" dirty="0" smtClean="0">
                <a:solidFill>
                  <a:schemeClr val="tx1"/>
                </a:solidFill>
                <a:effectLst/>
                <a:latin typeface="+mn-lt"/>
                <a:ea typeface="+mn-ea"/>
                <a:cs typeface="+mn-cs"/>
              </a:rPr>
              <a:t>Полигон</a:t>
            </a:r>
            <a:r>
              <a:rPr lang="ru-RU" sz="1200" b="0" i="0" kern="1200" dirty="0" smtClean="0">
                <a:solidFill>
                  <a:schemeClr val="tx1"/>
                </a:solidFill>
                <a:effectLst/>
                <a:latin typeface="+mn-lt"/>
                <a:ea typeface="+mn-ea"/>
                <a:cs typeface="+mn-cs"/>
              </a:rPr>
              <a:t> и перерисуйте Ваши полигоны с более детально. Представьте, как Ваши многоугольники изгибаются, и убедитесь, что они деформируются как можно меньше, поэтому немного поэкспериментируйте, чтобы найти правильные настройки.</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65</a:t>
            </a:fld>
            <a:endParaRPr lang="ru-RU"/>
          </a:p>
        </p:txBody>
      </p:sp>
    </p:spTree>
    <p:extLst>
      <p:ext uri="{BB962C8B-B14F-4D97-AF65-F5344CB8AC3E}">
        <p14:creationId xmlns:p14="http://schemas.microsoft.com/office/powerpoint/2010/main" val="4086815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После начала рисования исходный полигон исчезнет, и вы сможете создать свой собственный:</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Такой детализации обычно достаточно, хотя, Вы можете захотеть иметь более тонкий контроль над тем, как треугольники двигаются. Экспериментируйте, пока не получите желаемый результат.</a:t>
            </a:r>
          </a:p>
          <a:p>
            <a:endParaRPr lang="ru-RU" sz="1200" b="0"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Примечание:</a:t>
            </a:r>
            <a:r>
              <a:rPr lang="ru-RU" sz="1200" b="0" i="0" kern="1200" dirty="0" smtClean="0">
                <a:solidFill>
                  <a:schemeClr val="tx1"/>
                </a:solidFill>
                <a:effectLst/>
                <a:latin typeface="+mn-lt"/>
                <a:ea typeface="+mn-ea"/>
                <a:cs typeface="+mn-cs"/>
              </a:rPr>
              <a:t> Не забывайте, что Ваши недавно добавленные внутренние вершины тоже нуждаются в указании весов! Снова перейдите в раздел </a:t>
            </a:r>
            <a:r>
              <a:rPr lang="ru-RU" sz="1200" b="0" i="1" kern="1200" dirty="0" smtClean="0">
                <a:solidFill>
                  <a:schemeClr val="tx1"/>
                </a:solidFill>
                <a:effectLst/>
                <a:latin typeface="+mn-lt"/>
                <a:ea typeface="+mn-ea"/>
                <a:cs typeface="+mn-cs"/>
              </a:rPr>
              <a:t>Кости</a:t>
            </a:r>
            <a:r>
              <a:rPr lang="ru-RU" sz="1200" b="0" i="0" kern="1200" dirty="0" smtClean="0">
                <a:solidFill>
                  <a:schemeClr val="tx1"/>
                </a:solidFill>
                <a:effectLst/>
                <a:latin typeface="+mn-lt"/>
                <a:ea typeface="+mn-ea"/>
                <a:cs typeface="+mn-cs"/>
              </a:rPr>
              <a:t>, чтобы назначить их нужным костям.</a:t>
            </a:r>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66</a:t>
            </a:fld>
            <a:endParaRPr lang="ru-RU"/>
          </a:p>
        </p:txBody>
      </p:sp>
    </p:spTree>
    <p:extLst>
      <p:ext uri="{BB962C8B-B14F-4D97-AF65-F5344CB8AC3E}">
        <p14:creationId xmlns:p14="http://schemas.microsoft.com/office/powerpoint/2010/main" val="3880006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smtClean="0">
                <a:solidFill>
                  <a:schemeClr val="tx1"/>
                </a:solidFill>
                <a:effectLst/>
                <a:latin typeface="+mn-lt"/>
                <a:ea typeface="+mn-ea"/>
                <a:cs typeface="+mn-cs"/>
              </a:rPr>
              <a:t>После того, как всё настроено, Вы получите гораздо более лучший результат:</a:t>
            </a:r>
            <a:endParaRPr lang="ru-RU"/>
          </a:p>
        </p:txBody>
      </p:sp>
      <p:sp>
        <p:nvSpPr>
          <p:cNvPr id="4" name="Номер слайда 3"/>
          <p:cNvSpPr>
            <a:spLocks noGrp="1"/>
          </p:cNvSpPr>
          <p:nvPr>
            <p:ph type="sldNum" sz="quarter" idx="10"/>
          </p:nvPr>
        </p:nvSpPr>
        <p:spPr/>
        <p:txBody>
          <a:bodyPr/>
          <a:lstStyle/>
          <a:p>
            <a:fld id="{97C55C72-82D0-4CE8-93F6-5BA085D4EA8F}" type="slidenum">
              <a:rPr lang="ru-RU" smtClean="0"/>
              <a:t>67</a:t>
            </a:fld>
            <a:endParaRPr lang="ru-RU"/>
          </a:p>
        </p:txBody>
      </p:sp>
    </p:spTree>
    <p:extLst>
      <p:ext uri="{BB962C8B-B14F-4D97-AF65-F5344CB8AC3E}">
        <p14:creationId xmlns:p14="http://schemas.microsoft.com/office/powerpoint/2010/main" val="2614125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9</a:t>
            </a:fld>
            <a:endParaRPr lang="ru-RU"/>
          </a:p>
        </p:txBody>
      </p:sp>
    </p:spTree>
    <p:extLst>
      <p:ext uri="{BB962C8B-B14F-4D97-AF65-F5344CB8AC3E}">
        <p14:creationId xmlns:p14="http://schemas.microsoft.com/office/powerpoint/2010/main" val="367471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Настройте дерево сцены со следующими узлами:</a:t>
            </a:r>
          </a:p>
          <a:p>
            <a:endParaRPr lang="ru-RU" dirty="0" smtClean="0"/>
          </a:p>
          <a:p>
            <a:r>
              <a:rPr lang="ru-RU" sz="1200" b="0" i="0" kern="1200" dirty="0" smtClean="0">
                <a:solidFill>
                  <a:schemeClr val="tx1"/>
                </a:solidFill>
                <a:effectLst/>
                <a:latin typeface="+mn-lt"/>
                <a:ea typeface="+mn-ea"/>
                <a:cs typeface="+mn-cs"/>
              </a:rPr>
              <a:t>Корневым узлом также может быть </a:t>
            </a:r>
            <a:r>
              <a:rPr lang="ru-RU" sz="1200" b="0" i="0" u="none" strike="noStrike" kern="1200" dirty="0" smtClean="0">
                <a:solidFill>
                  <a:schemeClr val="tx1"/>
                </a:solidFill>
                <a:effectLst/>
                <a:latin typeface="+mn-lt"/>
                <a:ea typeface="+mn-ea"/>
                <a:cs typeface="+mn-cs"/>
                <a:hlinkClick r:id="rId3"/>
              </a:rPr>
              <a:t>Area2D</a:t>
            </a:r>
            <a:r>
              <a:rPr lang="ru-RU" sz="1200" b="0" i="0" kern="1200" dirty="0" smtClean="0">
                <a:solidFill>
                  <a:schemeClr val="tx1"/>
                </a:solidFill>
                <a:effectLst/>
                <a:latin typeface="+mn-lt"/>
                <a:ea typeface="+mn-ea"/>
                <a:cs typeface="+mn-cs"/>
              </a:rPr>
              <a:t> или </a:t>
            </a:r>
            <a:r>
              <a:rPr lang="ru-RU" sz="1200" b="0" i="0" u="none" strike="noStrike" kern="1200" dirty="0" smtClean="0">
                <a:solidFill>
                  <a:schemeClr val="tx1"/>
                </a:solidFill>
                <a:effectLst/>
                <a:latin typeface="+mn-lt"/>
                <a:ea typeface="+mn-ea"/>
                <a:cs typeface="+mn-cs"/>
                <a:hlinkClick r:id="rId4"/>
              </a:rPr>
              <a:t>RigidBody2D</a:t>
            </a:r>
            <a:r>
              <a:rPr lang="ru-RU" sz="1200" b="0" i="0" kern="1200" dirty="0" smtClean="0">
                <a:solidFill>
                  <a:schemeClr val="tx1"/>
                </a:solidFill>
                <a:effectLst/>
                <a:latin typeface="+mn-lt"/>
                <a:ea typeface="+mn-ea"/>
                <a:cs typeface="+mn-cs"/>
              </a:rPr>
              <a:t>. Анимация по - прежнему будет выполнена таким же образом. Как только анимация будет завершена, вы можете назначить фигуру CollisionShape2D. См. </a:t>
            </a:r>
            <a:r>
              <a:rPr lang="ru-RU" sz="1200" b="0" i="0" u="none" strike="noStrike" kern="1200" dirty="0" smtClean="0">
                <a:solidFill>
                  <a:schemeClr val="tx1"/>
                </a:solidFill>
                <a:effectLst/>
                <a:latin typeface="+mn-lt"/>
                <a:ea typeface="+mn-ea"/>
                <a:cs typeface="+mn-cs"/>
                <a:hlinkClick r:id="rId5"/>
              </a:rPr>
              <a:t>Введение в физику</a:t>
            </a:r>
            <a:r>
              <a:rPr lang="ru-RU" sz="1200" b="0" i="0" kern="1200" dirty="0" smtClean="0">
                <a:solidFill>
                  <a:schemeClr val="tx1"/>
                </a:solidFill>
                <a:effectLst/>
                <a:latin typeface="+mn-lt"/>
                <a:ea typeface="+mn-ea"/>
                <a:cs typeface="+mn-cs"/>
              </a:rPr>
              <a:t> для получения дополнительной информации.</a:t>
            </a:r>
          </a:p>
          <a:p>
            <a:endParaRPr lang="ru-RU" sz="1200" b="0" i="0"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97C55C72-82D0-4CE8-93F6-5BA085D4EA8F}" type="slidenum">
              <a:rPr lang="ru-RU" smtClean="0"/>
              <a:t>10</a:t>
            </a:fld>
            <a:endParaRPr lang="ru-RU"/>
          </a:p>
        </p:txBody>
      </p:sp>
    </p:spTree>
    <p:extLst>
      <p:ext uri="{BB962C8B-B14F-4D97-AF65-F5344CB8AC3E}">
        <p14:creationId xmlns:p14="http://schemas.microsoft.com/office/powerpoint/2010/main" val="198419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Теперь выберите </a:t>
            </a:r>
            <a:r>
              <a:rPr lang="ru-RU" dirty="0" err="1" smtClean="0">
                <a:effectLst/>
              </a:rPr>
              <a:t>AnimatedSprite</a:t>
            </a:r>
            <a:r>
              <a:rPr lang="ru-RU" sz="1200" b="0" i="0" kern="1200" dirty="0" smtClean="0">
                <a:solidFill>
                  <a:schemeClr val="tx1"/>
                </a:solidFill>
                <a:effectLst/>
                <a:latin typeface="+mn-lt"/>
                <a:ea typeface="+mn-ea"/>
                <a:cs typeface="+mn-cs"/>
              </a:rPr>
              <a:t> и в свойстве </a:t>
            </a:r>
            <a:r>
              <a:rPr lang="ru-RU" sz="1200" b="0" i="1" kern="1200" dirty="0" err="1" smtClean="0">
                <a:solidFill>
                  <a:schemeClr val="tx1"/>
                </a:solidFill>
                <a:effectLst/>
                <a:latin typeface="+mn-lt"/>
                <a:ea typeface="+mn-ea"/>
                <a:cs typeface="+mn-cs"/>
              </a:rPr>
              <a:t>Frames</a:t>
            </a:r>
            <a:r>
              <a:rPr lang="ru-RU" sz="1200" b="0" i="0" kern="1200" dirty="0" smtClean="0">
                <a:solidFill>
                  <a:schemeClr val="tx1"/>
                </a:solidFill>
                <a:effectLst/>
                <a:latin typeface="+mn-lt"/>
                <a:ea typeface="+mn-ea"/>
                <a:cs typeface="+mn-cs"/>
              </a:rPr>
              <a:t> выберите "Новый </a:t>
            </a:r>
            <a:r>
              <a:rPr lang="ru-RU" sz="1200" b="0" i="0" kern="1200" dirty="0" err="1" smtClean="0">
                <a:solidFill>
                  <a:schemeClr val="tx1"/>
                </a:solidFill>
                <a:effectLst/>
                <a:latin typeface="+mn-lt"/>
                <a:ea typeface="+mn-ea"/>
                <a:cs typeface="+mn-cs"/>
              </a:rPr>
              <a:t>SpriteFrames</a:t>
            </a:r>
            <a:r>
              <a:rPr lang="ru-RU"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Нажмите на новый ресурс </a:t>
            </a:r>
            <a:r>
              <a:rPr lang="ru-RU" sz="1200" b="0" i="0" kern="1200" dirty="0" err="1" smtClean="0">
                <a:solidFill>
                  <a:schemeClr val="tx1"/>
                </a:solidFill>
                <a:effectLst/>
                <a:latin typeface="+mn-lt"/>
                <a:ea typeface="+mn-ea"/>
                <a:cs typeface="+mn-cs"/>
              </a:rPr>
              <a:t>Sprite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Frames</a:t>
            </a:r>
            <a:r>
              <a:rPr lang="ru-RU" sz="1200" b="0" i="0" kern="1200" dirty="0" smtClean="0">
                <a:solidFill>
                  <a:schemeClr val="tx1"/>
                </a:solidFill>
                <a:effectLst/>
                <a:latin typeface="+mn-lt"/>
                <a:ea typeface="+mn-ea"/>
                <a:cs typeface="+mn-cs"/>
              </a:rPr>
              <a:t>, и вы увидите, что в нижней части окна редактора появится новая панель:</a:t>
            </a:r>
            <a:endParaRPr lang="ru-RU" dirty="0" smtClean="0"/>
          </a:p>
          <a:p>
            <a:endParaRPr lang="ru-RU" dirty="0"/>
          </a:p>
        </p:txBody>
      </p:sp>
      <p:sp>
        <p:nvSpPr>
          <p:cNvPr id="4" name="Номер слайда 3"/>
          <p:cNvSpPr>
            <a:spLocks noGrp="1"/>
          </p:cNvSpPr>
          <p:nvPr>
            <p:ph type="sldNum" sz="quarter" idx="10"/>
          </p:nvPr>
        </p:nvSpPr>
        <p:spPr/>
        <p:txBody>
          <a:bodyPr/>
          <a:lstStyle/>
          <a:p>
            <a:fld id="{97C55C72-82D0-4CE8-93F6-5BA085D4EA8F}" type="slidenum">
              <a:rPr lang="ru-RU" smtClean="0"/>
              <a:t>11</a:t>
            </a:fld>
            <a:endParaRPr lang="ru-RU"/>
          </a:p>
        </p:txBody>
      </p:sp>
    </p:spTree>
    <p:extLst>
      <p:ext uri="{BB962C8B-B14F-4D97-AF65-F5344CB8AC3E}">
        <p14:creationId xmlns:p14="http://schemas.microsoft.com/office/powerpoint/2010/main" val="132255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a:xfrm>
            <a:off x="2692397" y="5037663"/>
            <a:ext cx="5214635" cy="279400"/>
          </a:xfrm>
        </p:spPr>
        <p:txBody>
          <a:bodyPr/>
          <a:lstStyle/>
          <a:p>
            <a:endParaRPr lang="ru-RU"/>
          </a:p>
        </p:txBody>
      </p:sp>
      <p:sp>
        <p:nvSpPr>
          <p:cNvPr id="6" name="Slide Number Placeholder 5"/>
          <p:cNvSpPr>
            <a:spLocks noGrp="1"/>
          </p:cNvSpPr>
          <p:nvPr>
            <p:ph type="sldNum" sz="quarter" idx="12"/>
          </p:nvPr>
        </p:nvSpPr>
        <p:spPr>
          <a:xfrm>
            <a:off x="8956900" y="5037663"/>
            <a:ext cx="551167" cy="279400"/>
          </a:xfrm>
        </p:spPr>
        <p:txBody>
          <a:bodyPr/>
          <a:lstStyle/>
          <a:p>
            <a:fld id="{9E664A1C-CC58-4E7A-82AC-0B9637E49389}" type="slidenum">
              <a:rPr lang="ru-RU" smtClean="0"/>
              <a:t>‹#›</a:t>
            </a:fld>
            <a:endParaRPr lang="ru-RU"/>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6823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C0D05C9-7201-4B13-A912-296015CD2598}" type="datetimeFigureOut">
              <a:rPr lang="ru-RU" smtClean="0"/>
              <a:t>13.01.2022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E664A1C-CC58-4E7A-82AC-0B9637E49389}" type="slidenum">
              <a:rPr lang="ru-RU" smtClean="0"/>
              <a:t>‹#›</a:t>
            </a:fld>
            <a:endParaRPr lang="ru-RU"/>
          </a:p>
        </p:txBody>
      </p:sp>
    </p:spTree>
    <p:extLst>
      <p:ext uri="{BB962C8B-B14F-4D97-AF65-F5344CB8AC3E}">
        <p14:creationId xmlns:p14="http://schemas.microsoft.com/office/powerpoint/2010/main" val="3725989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664A1C-CC58-4E7A-82AC-0B9637E49389}" type="slidenum">
              <a:rPr lang="ru-RU" smtClean="0"/>
              <a:t>‹#›</a:t>
            </a:fld>
            <a:endParaRPr lang="ru-RU"/>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109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664A1C-CC58-4E7A-82AC-0B9637E49389}" type="slidenum">
              <a:rPr lang="ru-RU" smtClean="0"/>
              <a:t>‹#›</a:t>
            </a:fld>
            <a:endParaRPr lang="ru-R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02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664A1C-CC58-4E7A-82AC-0B9637E49389}" type="slidenum">
              <a:rPr lang="ru-RU" smtClean="0"/>
              <a:t>‹#›</a:t>
            </a:fld>
            <a:endParaRPr lang="ru-RU"/>
          </a:p>
        </p:txBody>
      </p:sp>
    </p:spTree>
    <p:extLst>
      <p:ext uri="{BB962C8B-B14F-4D97-AF65-F5344CB8AC3E}">
        <p14:creationId xmlns:p14="http://schemas.microsoft.com/office/powerpoint/2010/main" val="822001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664A1C-CC58-4E7A-82AC-0B9637E49389}" type="slidenum">
              <a:rPr lang="ru-RU" smtClean="0"/>
              <a:t>‹#›</a:t>
            </a:fld>
            <a:endParaRPr lang="ru-R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4434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664A1C-CC58-4E7A-82AC-0B9637E49389}" type="slidenum">
              <a:rPr lang="ru-RU" smtClean="0"/>
              <a:t>‹#›</a:t>
            </a:fld>
            <a:endParaRPr lang="ru-RU"/>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3226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664A1C-CC58-4E7A-82AC-0B9637E49389}" type="slidenum">
              <a:rPr lang="ru-RU" smtClean="0"/>
              <a:t>‹#›</a:t>
            </a:fld>
            <a:endParaRPr lang="ru-R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65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664A1C-CC58-4E7A-82AC-0B9637E49389}" type="slidenum">
              <a:rPr lang="ru-RU" smtClean="0"/>
              <a:t>‹#›</a:t>
            </a:fld>
            <a:endParaRPr lang="ru-RU"/>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862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664A1C-CC58-4E7A-82AC-0B9637E49389}" type="slidenum">
              <a:rPr lang="ru-RU" smtClean="0"/>
              <a:t>‹#›</a:t>
            </a:fld>
            <a:endParaRPr lang="ru-RU"/>
          </a:p>
        </p:txBody>
      </p:sp>
    </p:spTree>
    <p:extLst>
      <p:ext uri="{BB962C8B-B14F-4D97-AF65-F5344CB8AC3E}">
        <p14:creationId xmlns:p14="http://schemas.microsoft.com/office/powerpoint/2010/main" val="4281475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C0D05C9-7201-4B13-A912-296015CD2598}" type="datetimeFigureOut">
              <a:rPr lang="ru-RU" smtClean="0"/>
              <a:t>13.01.2022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E664A1C-CC58-4E7A-82AC-0B9637E49389}" type="slidenum">
              <a:rPr lang="ru-RU" smtClean="0"/>
              <a:t>‹#›</a:t>
            </a:fld>
            <a:endParaRPr lang="ru-RU"/>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978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C0D05C9-7201-4B13-A912-296015CD2598}" type="datetimeFigureOut">
              <a:rPr lang="ru-RU" smtClean="0"/>
              <a:t>13.01.2022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E664A1C-CC58-4E7A-82AC-0B9637E49389}" type="slidenum">
              <a:rPr lang="ru-RU" smtClean="0"/>
              <a:t>‹#›</a:t>
            </a:fld>
            <a:endParaRPr lang="ru-RU"/>
          </a:p>
        </p:txBody>
      </p:sp>
    </p:spTree>
    <p:extLst>
      <p:ext uri="{BB962C8B-B14F-4D97-AF65-F5344CB8AC3E}">
        <p14:creationId xmlns:p14="http://schemas.microsoft.com/office/powerpoint/2010/main" val="181542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C0D05C9-7201-4B13-A912-296015CD2598}" type="datetimeFigureOut">
              <a:rPr lang="ru-RU" smtClean="0"/>
              <a:t>13.01.2022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E664A1C-CC58-4E7A-82AC-0B9637E49389}" type="slidenum">
              <a:rPr lang="ru-RU" smtClean="0"/>
              <a:t>‹#›</a:t>
            </a:fld>
            <a:endParaRPr lang="ru-RU"/>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459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C0D05C9-7201-4B13-A912-296015CD2598}" type="datetimeFigureOut">
              <a:rPr lang="ru-RU" smtClean="0"/>
              <a:t>13.01.2022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E664A1C-CC58-4E7A-82AC-0B9637E49389}" type="slidenum">
              <a:rPr lang="ru-RU" smtClean="0"/>
              <a:t>‹#›</a:t>
            </a:fld>
            <a:endParaRPr lang="ru-RU"/>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1005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D05C9-7201-4B13-A912-296015CD2598}" type="datetimeFigureOut">
              <a:rPr lang="ru-RU" smtClean="0"/>
              <a:t>13.01.2022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E664A1C-CC58-4E7A-82AC-0B9637E49389}" type="slidenum">
              <a:rPr lang="ru-RU" smtClean="0"/>
              <a:t>‹#›</a:t>
            </a:fld>
            <a:endParaRPr lang="ru-RU"/>
          </a:p>
        </p:txBody>
      </p:sp>
    </p:spTree>
    <p:extLst>
      <p:ext uri="{BB962C8B-B14F-4D97-AF65-F5344CB8AC3E}">
        <p14:creationId xmlns:p14="http://schemas.microsoft.com/office/powerpoint/2010/main" val="4193811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C0D05C9-7201-4B13-A912-296015CD2598}" type="datetimeFigureOut">
              <a:rPr lang="ru-RU" smtClean="0"/>
              <a:t>13.01.2022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E664A1C-CC58-4E7A-82AC-0B9637E49389}" type="slidenum">
              <a:rPr lang="ru-RU" smtClean="0"/>
              <a:t>‹#›</a:t>
            </a:fld>
            <a:endParaRPr lang="ru-RU"/>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341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ru-RU" smtClean="0"/>
              <a:t>Образец заголовка</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C0D05C9-7201-4B13-A912-296015CD2598}" type="datetimeFigureOut">
              <a:rPr lang="ru-RU" smtClean="0"/>
              <a:t>13.01.2022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E664A1C-CC58-4E7A-82AC-0B9637E49389}" type="slidenum">
              <a:rPr lang="ru-RU" smtClean="0"/>
              <a:t>‹#›</a:t>
            </a:fld>
            <a:endParaRPr lang="ru-RU"/>
          </a:p>
        </p:txBody>
      </p:sp>
    </p:spTree>
    <p:extLst>
      <p:ext uri="{BB962C8B-B14F-4D97-AF65-F5344CB8AC3E}">
        <p14:creationId xmlns:p14="http://schemas.microsoft.com/office/powerpoint/2010/main" val="986093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0D05C9-7201-4B13-A912-296015CD2598}" type="datetimeFigureOut">
              <a:rPr lang="ru-RU" smtClean="0"/>
              <a:t>13.01.2022</a:t>
            </a:fld>
            <a:endParaRPr lang="ru-R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664A1C-CC58-4E7A-82AC-0B9637E49389}" type="slidenum">
              <a:rPr lang="ru-RU" smtClean="0"/>
              <a:t>‹#›</a:t>
            </a:fld>
            <a:endParaRPr lang="ru-RU"/>
          </a:p>
        </p:txBody>
      </p:sp>
    </p:spTree>
    <p:extLst>
      <p:ext uri="{BB962C8B-B14F-4D97-AF65-F5344CB8AC3E}">
        <p14:creationId xmlns:p14="http://schemas.microsoft.com/office/powerpoint/2010/main" val="25150788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2D </a:t>
            </a:r>
            <a:r>
              <a:rPr lang="ru-RU" dirty="0" smtClean="0"/>
              <a:t>анимация</a:t>
            </a:r>
            <a:endParaRPr lang="ru-RU" dirty="0"/>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295316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_images/2d_animation_tre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575" y="1712912"/>
            <a:ext cx="3578225" cy="250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257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_images/2d_animation_new_spritefram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1638300"/>
            <a:ext cx="2276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971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_images/2d_animation_spritefram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519237"/>
            <a:ext cx="7524750"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577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_images/2d_animation_spriteframes_d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1595437"/>
            <a:ext cx="7524750"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540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4000" dirty="0"/>
              <a:t>Управление анимацией</a:t>
            </a:r>
          </a:p>
        </p:txBody>
      </p:sp>
    </p:spTree>
    <p:extLst>
      <p:ext uri="{BB962C8B-B14F-4D97-AF65-F5344CB8AC3E}">
        <p14:creationId xmlns:p14="http://schemas.microsoft.com/office/powerpoint/2010/main" val="2759036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725487" y="1416050"/>
            <a:ext cx="10910022" cy="3587750"/>
          </a:xfrm>
          <a:prstGeom prst="rect">
            <a:avLst/>
          </a:prstGeom>
        </p:spPr>
      </p:pic>
    </p:spTree>
    <p:extLst>
      <p:ext uri="{BB962C8B-B14F-4D97-AF65-F5344CB8AC3E}">
        <p14:creationId xmlns:p14="http://schemas.microsoft.com/office/powerpoint/2010/main" val="3104989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4000" dirty="0"/>
              <a:t>Лист спрайтов с анимированным спрайтом</a:t>
            </a:r>
          </a:p>
        </p:txBody>
      </p:sp>
    </p:spTree>
    <p:extLst>
      <p:ext uri="{BB962C8B-B14F-4D97-AF65-F5344CB8AC3E}">
        <p14:creationId xmlns:p14="http://schemas.microsoft.com/office/powerpoint/2010/main" val="23122967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_images/2d_animation_frog_spriteshe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817562"/>
            <a:ext cx="9744068" cy="4872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49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_изображения/2d_animation_tre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375" y="2220912"/>
            <a:ext cx="2314575" cy="16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568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_images/2d_animation_new_spritefram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5" y="1587500"/>
            <a:ext cx="2276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65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Виды </a:t>
            </a:r>
            <a:r>
              <a:rPr lang="en-US" dirty="0" smtClean="0"/>
              <a:t>2D </a:t>
            </a:r>
            <a:r>
              <a:rPr lang="ru-RU" dirty="0" smtClean="0"/>
              <a:t>анимации</a:t>
            </a:r>
            <a:endParaRPr lang="ru-RU" dirty="0"/>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69754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_images/2d_animation_add_from_spriteshe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975" y="1562100"/>
            <a:ext cx="501015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30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_images/2d_animation_spritesheet_select_row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75" y="612775"/>
            <a:ext cx="9963150"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494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_images/2d_animation_spritesheet_selectfram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587375"/>
            <a:ext cx="9944100"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4320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_images/2d_animation_spritesheet_ani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1765300"/>
            <a:ext cx="1022985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31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_images/2d_animation_play_spritesheet_ani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5" y="995362"/>
            <a:ext cx="2514600" cy="439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209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4000" dirty="0"/>
              <a:t>Лист спрайта с анимационным плеером</a:t>
            </a:r>
          </a:p>
        </p:txBody>
      </p:sp>
    </p:spTree>
    <p:extLst>
      <p:ext uri="{BB962C8B-B14F-4D97-AF65-F5344CB8AC3E}">
        <p14:creationId xmlns:p14="http://schemas.microsoft.com/office/powerpoint/2010/main" val="32560988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solidFill>
                  <a:schemeClr val="tx1"/>
                </a:solidFill>
              </a:rPr>
              <a:t>Рассмотрим этот спрайт-лист, который содержит 6 кадров анимации:</a:t>
            </a:r>
            <a:br>
              <a:rPr lang="ru-RU" dirty="0">
                <a:solidFill>
                  <a:schemeClr val="tx1"/>
                </a:solidFill>
              </a:rPr>
            </a:br>
            <a:endParaRPr lang="ru-RU" dirty="0"/>
          </a:p>
        </p:txBody>
      </p:sp>
      <p:pic>
        <p:nvPicPr>
          <p:cNvPr id="16386" name="Picture 2" descr="../../_images/2d_animation_player-запуск.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8218" y="3175000"/>
            <a:ext cx="10215563" cy="16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965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a:t>
            </a:r>
            <a:r>
              <a:rPr lang="ru-RU" dirty="0" smtClean="0"/>
              <a:t>ерево </a:t>
            </a:r>
            <a:r>
              <a:rPr lang="ru-RU" dirty="0"/>
              <a:t>сцены</a:t>
            </a:r>
            <a:endParaRPr lang="ru-RU" dirty="0"/>
          </a:p>
        </p:txBody>
      </p:sp>
      <p:pic>
        <p:nvPicPr>
          <p:cNvPr id="17410" name="Picture 2" descr="../../_изображения/2d_animation_tree2.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86212" y="2530475"/>
            <a:ext cx="4649788" cy="371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9667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 </a:t>
            </a:r>
            <a:r>
              <a:rPr lang="ru-RU" dirty="0" smtClean="0"/>
              <a:t>Свойство</a:t>
            </a:r>
            <a:r>
              <a:rPr lang="ru-RU" dirty="0"/>
              <a:t> </a:t>
            </a:r>
            <a:r>
              <a:rPr lang="en-US" i="1" dirty="0"/>
              <a:t>Texture</a:t>
            </a:r>
            <a:endParaRPr lang="ru-RU" dirty="0"/>
          </a:p>
        </p:txBody>
      </p:sp>
      <p:pic>
        <p:nvPicPr>
          <p:cNvPr id="18434" name="Picture 2" descr="../../_images/2d_animation_setframe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46966" y="2557463"/>
            <a:ext cx="2098068"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84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_изображения/2d_animation_new_ani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175" y="2090737"/>
            <a:ext cx="6696075" cy="221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959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7.pngegg.com/pngimages/240/603/png-clipart-green-and-black-illustration-superbrothers-sword-sworcery-ep-sprite-platform-game-video-game-animation-sprite-game-3d-computer-graphic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247" y="1627233"/>
            <a:ext cx="3888446" cy="3110757"/>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4821384" y="5485729"/>
            <a:ext cx="2270173" cy="369332"/>
          </a:xfrm>
          <a:prstGeom prst="rect">
            <a:avLst/>
          </a:prstGeom>
        </p:spPr>
        <p:txBody>
          <a:bodyPr wrap="none">
            <a:spAutoFit/>
          </a:bodyPr>
          <a:lstStyle/>
          <a:p>
            <a:r>
              <a:rPr lang="ru-RU" dirty="0" smtClean="0"/>
              <a:t>Спрайтовая анимация</a:t>
            </a:r>
            <a:endParaRPr lang="ru-RU" dirty="0"/>
          </a:p>
        </p:txBody>
      </p:sp>
    </p:spTree>
    <p:extLst>
      <p:ext uri="{BB962C8B-B14F-4D97-AF65-F5344CB8AC3E}">
        <p14:creationId xmlns:p14="http://schemas.microsoft.com/office/powerpoint/2010/main" val="1142499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_images/2d_animation_new_tr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800" y="2852737"/>
            <a:ext cx="4867151" cy="90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181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_изображения/2d_animation_full_anim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5" y="2157412"/>
            <a:ext cx="7467600" cy="2181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4365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_images/2d_animation_runnin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63974" y="1090612"/>
            <a:ext cx="4238625" cy="429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3487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4000" dirty="0"/>
              <a:t>Управление анимацией</a:t>
            </a:r>
          </a:p>
        </p:txBody>
      </p:sp>
    </p:spTree>
    <p:extLst>
      <p:ext uri="{BB962C8B-B14F-4D97-AF65-F5344CB8AC3E}">
        <p14:creationId xmlns:p14="http://schemas.microsoft.com/office/powerpoint/2010/main" val="1990220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1435099" y="1489074"/>
            <a:ext cx="9062779" cy="3438525"/>
          </a:xfrm>
          <a:prstGeom prst="rect">
            <a:avLst/>
          </a:prstGeom>
        </p:spPr>
      </p:pic>
    </p:spTree>
    <p:extLst>
      <p:ext uri="{BB962C8B-B14F-4D97-AF65-F5344CB8AC3E}">
        <p14:creationId xmlns:p14="http://schemas.microsoft.com/office/powerpoint/2010/main" val="31575795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4000" dirty="0"/>
              <a:t>Подведение </a:t>
            </a:r>
            <a:r>
              <a:rPr lang="ru-RU" sz="4000" dirty="0" smtClean="0"/>
              <a:t>итогов по спрайт анимации</a:t>
            </a:r>
            <a:endParaRPr lang="ru-RU" sz="4000" dirty="0"/>
          </a:p>
        </p:txBody>
      </p:sp>
    </p:spTree>
    <p:extLst>
      <p:ext uri="{BB962C8B-B14F-4D97-AF65-F5344CB8AC3E}">
        <p14:creationId xmlns:p14="http://schemas.microsoft.com/office/powerpoint/2010/main" val="14912811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2</a:t>
            </a:r>
            <a:r>
              <a:rPr lang="en-US" dirty="0" smtClean="0"/>
              <a:t>D </a:t>
            </a:r>
            <a:r>
              <a:rPr lang="ru-RU" dirty="0" smtClean="0"/>
              <a:t>скелетная анимация</a:t>
            </a:r>
            <a:endParaRPr lang="ru-RU" dirty="0"/>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3784555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Настройка</a:t>
            </a:r>
            <a:br>
              <a:rPr lang="ru-RU" dirty="0"/>
            </a:br>
            <a:endParaRPr lang="ru-RU" dirty="0"/>
          </a:p>
        </p:txBody>
      </p:sp>
      <p:pic>
        <p:nvPicPr>
          <p:cNvPr id="23554" name="Picture 2" descr="../../_images/gBot_piece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74766" y="2557463"/>
            <a:ext cx="4042468"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4566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_images/gBot_comple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254" y="1277257"/>
            <a:ext cx="1739789" cy="431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2794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t>Создание </a:t>
            </a:r>
            <a:r>
              <a:rPr lang="ru-RU" dirty="0" smtClean="0"/>
              <a:t>полигонов</a:t>
            </a:r>
            <a:endParaRPr lang="ru-RU" dirty="0"/>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2897849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grafika.me/files/les_screens/sprite_mar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3790" y="1674038"/>
            <a:ext cx="9702103" cy="277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42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_images/skel2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032" y="1975983"/>
            <a:ext cx="6555596" cy="2755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9327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_images/skel2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547" y="926646"/>
            <a:ext cx="3153682" cy="488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924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_images/skel2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346" y="1823583"/>
            <a:ext cx="5436809" cy="216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161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_images/skel2d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1175" y="654503"/>
            <a:ext cx="348615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333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_images/skel2d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489" y="1101951"/>
            <a:ext cx="5800725"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2776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_images/skel2d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918" y="935491"/>
            <a:ext cx="8582025"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255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_images/skel2d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946" y="907143"/>
            <a:ext cx="790575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0907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_images/skel2d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232" y="1053646"/>
            <a:ext cx="473392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5042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t>Создание скелета</a:t>
            </a:r>
            <a:br>
              <a:rPr lang="ru-RU" dirty="0"/>
            </a:br>
            <a:endParaRPr lang="ru-RU" dirty="0"/>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24417124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_images/skel2d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2775" y="2959327"/>
            <a:ext cx="2238375" cy="29718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Grp="1" noChangeArrowheads="1"/>
          </p:cNvSpPr>
          <p:nvPr>
            <p:ph type="title"/>
          </p:nvPr>
        </p:nvSpPr>
        <p:spPr bwMode="auto">
          <a:xfrm>
            <a:off x="1295402" y="1449399"/>
            <a:ext cx="104432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800" b="0" i="0" u="none" strike="noStrike" cap="none" normalizeH="0" baseline="0" dirty="0" smtClean="0">
                <a:ln>
                  <a:noFill/>
                </a:ln>
                <a:solidFill>
                  <a:srgbClr val="404040"/>
                </a:solidFill>
                <a:effectLst/>
                <a:latin typeface="system-ui"/>
              </a:rPr>
              <a:t>Создайте узел </a:t>
            </a:r>
            <a:r>
              <a:rPr kumimoji="0" lang="ru-RU" altLang="ru-RU" sz="1800" b="0" i="0" u="none" strike="noStrike" cap="none" normalizeH="0" baseline="0" dirty="0" smtClean="0">
                <a:ln>
                  <a:noFill/>
                </a:ln>
                <a:solidFill>
                  <a:schemeClr val="tx1"/>
                </a:solidFill>
                <a:effectLst/>
                <a:latin typeface="SFMono-Regular"/>
              </a:rPr>
              <a:t>Skeleton2D</a:t>
            </a:r>
            <a:r>
              <a:rPr kumimoji="0" lang="ru-RU" altLang="ru-RU" sz="1800" b="0" i="0" u="none" strike="noStrike" cap="none" normalizeH="0" baseline="0" dirty="0" smtClean="0">
                <a:ln>
                  <a:noFill/>
                </a:ln>
                <a:solidFill>
                  <a:srgbClr val="404040"/>
                </a:solidFill>
                <a:effectLst/>
                <a:latin typeface="system-ui"/>
              </a:rPr>
              <a:t> как дочерний от корневого узла. Это будет основой нашего скелета:</a:t>
            </a:r>
            <a:r>
              <a:rPr kumimoji="0" lang="ru-RU" altLang="ru-RU" sz="18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2676467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2993173" y="1345581"/>
            <a:ext cx="5715000" cy="3810000"/>
          </a:xfrm>
          <a:prstGeom prst="rect">
            <a:avLst/>
          </a:prstGeom>
        </p:spPr>
      </p:pic>
    </p:spTree>
    <p:extLst>
      <p:ext uri="{BB962C8B-B14F-4D97-AF65-F5344CB8AC3E}">
        <p14:creationId xmlns:p14="http://schemas.microsoft.com/office/powerpoint/2010/main" val="492812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_images/skel2d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803" y="1096962"/>
            <a:ext cx="5286375" cy="470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158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_images/skel2d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803" y="1204912"/>
            <a:ext cx="5105400"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8335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_images/skel2d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717" y="1051605"/>
            <a:ext cx="5029200" cy="446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726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_images/skel2d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603" y="1027566"/>
            <a:ext cx="5000625" cy="490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915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descr="../../_images/skel2d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861" y="2850922"/>
            <a:ext cx="2095500"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9184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t>Деформация полигонов</a:t>
            </a:r>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16703056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_images/skel2d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1290" y="1100137"/>
            <a:ext cx="488632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596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_images/skel2d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159" y="910771"/>
            <a:ext cx="2786923" cy="4938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4594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_images/skel2d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603" y="967241"/>
            <a:ext cx="3724275" cy="503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4419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_images/skel2d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089" y="1190398"/>
            <a:ext cx="1685925"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6823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m0-tub-ru.yandex.net/i?id=8ad052fdeaaaebecaf7864ea95f77d06-l&amp;n=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526" y="1035615"/>
            <a:ext cx="6249252" cy="4164681"/>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4827099" y="5329612"/>
            <a:ext cx="2122697" cy="369332"/>
          </a:xfrm>
          <a:prstGeom prst="rect">
            <a:avLst/>
          </a:prstGeom>
        </p:spPr>
        <p:txBody>
          <a:bodyPr wrap="none">
            <a:spAutoFit/>
          </a:bodyPr>
          <a:lstStyle/>
          <a:p>
            <a:r>
              <a:rPr lang="ru-RU" dirty="0" smtClean="0"/>
              <a:t>Скелетная анимация</a:t>
            </a:r>
            <a:endParaRPr lang="ru-RU" dirty="0"/>
          </a:p>
        </p:txBody>
      </p:sp>
    </p:spTree>
    <p:extLst>
      <p:ext uri="{BB962C8B-B14F-4D97-AF65-F5344CB8AC3E}">
        <p14:creationId xmlns:p14="http://schemas.microsoft.com/office/powerpoint/2010/main" val="37415861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_images/skel2d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661" y="531132"/>
            <a:ext cx="4410075"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2875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_images/skel2d2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985861" y="1467076"/>
            <a:ext cx="4219575"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6480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_images/skel2d2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63232" y="1568676"/>
            <a:ext cx="4219575"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2473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t>Внутренние вершины</a:t>
            </a:r>
          </a:p>
        </p:txBody>
      </p:sp>
      <p:sp>
        <p:nvSpPr>
          <p:cNvPr id="3" name="Подзаголовок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14554384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_images/skel2d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8659" y="677861"/>
            <a:ext cx="3800475" cy="557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7718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_images/skel2d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175" y="523875"/>
            <a:ext cx="332422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4397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_images/skel2d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289" y="1031648"/>
            <a:ext cx="3143250" cy="439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0670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_images/skel2d2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95460" y="1684791"/>
            <a:ext cx="4219575"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06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sz="4000" dirty="0" smtClean="0"/>
              <a:t>Введение в спрайтовую анимацию в </a:t>
            </a:r>
            <a:r>
              <a:rPr lang="en-US" sz="4000" dirty="0" err="1" smtClean="0"/>
              <a:t>godot</a:t>
            </a:r>
            <a:endParaRPr lang="ru-RU" sz="4000" dirty="0"/>
          </a:p>
        </p:txBody>
      </p:sp>
    </p:spTree>
    <p:extLst>
      <p:ext uri="{BB962C8B-B14F-4D97-AF65-F5344CB8AC3E}">
        <p14:creationId xmlns:p14="http://schemas.microsoft.com/office/powerpoint/2010/main" val="28410142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72173" y="1085334"/>
            <a:ext cx="4692054" cy="369332"/>
          </a:xfrm>
          <a:prstGeom prst="rect">
            <a:avLst/>
          </a:prstGeom>
        </p:spPr>
        <p:txBody>
          <a:bodyPr wrap="none">
            <a:spAutoFit/>
          </a:bodyPr>
          <a:lstStyle/>
          <a:p>
            <a:r>
              <a:rPr lang="ru-RU" b="0" i="0" dirty="0" smtClean="0">
                <a:solidFill>
                  <a:srgbClr val="404040"/>
                </a:solidFill>
                <a:effectLst/>
                <a:latin typeface="system-ui"/>
              </a:rPr>
              <a:t>Отдельные изображения и </a:t>
            </a:r>
            <a:r>
              <a:rPr lang="en-US" b="0" i="0" dirty="0" err="1" smtClean="0">
                <a:solidFill>
                  <a:srgbClr val="404040"/>
                </a:solidFill>
                <a:effectLst/>
                <a:latin typeface="system-ui"/>
              </a:rPr>
              <a:t>AnimatedSprite</a:t>
            </a:r>
            <a:endParaRPr lang="en-US" b="0" i="0" dirty="0">
              <a:solidFill>
                <a:srgbClr val="404040"/>
              </a:solidFill>
              <a:effectLst/>
              <a:latin typeface="system-ui"/>
            </a:endParaRP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811" y="1966912"/>
            <a:ext cx="3352777" cy="3163888"/>
          </a:xfrm>
          <a:prstGeom prst="rect">
            <a:avLst/>
          </a:prstGeom>
        </p:spPr>
      </p:pic>
    </p:spTree>
    <p:extLst>
      <p:ext uri="{BB962C8B-B14F-4D97-AF65-F5344CB8AC3E}">
        <p14:creationId xmlns:p14="http://schemas.microsoft.com/office/powerpoint/2010/main" val="14707857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572173" y="1085334"/>
            <a:ext cx="4692054" cy="369332"/>
          </a:xfrm>
          <a:prstGeom prst="rect">
            <a:avLst/>
          </a:prstGeom>
        </p:spPr>
        <p:txBody>
          <a:bodyPr wrap="none">
            <a:spAutoFit/>
          </a:bodyPr>
          <a:lstStyle/>
          <a:p>
            <a:r>
              <a:rPr lang="ru-RU" b="0" i="0" dirty="0" smtClean="0">
                <a:solidFill>
                  <a:srgbClr val="404040"/>
                </a:solidFill>
                <a:effectLst/>
                <a:latin typeface="system-ui"/>
              </a:rPr>
              <a:t>Отдельные изображения и </a:t>
            </a:r>
            <a:r>
              <a:rPr lang="en-US" b="0" i="0" dirty="0" err="1" smtClean="0">
                <a:solidFill>
                  <a:srgbClr val="404040"/>
                </a:solidFill>
                <a:effectLst/>
                <a:latin typeface="system-ui"/>
              </a:rPr>
              <a:t>AnimatedSprite</a:t>
            </a:r>
            <a:endParaRPr lang="en-US" b="0" i="0" dirty="0">
              <a:solidFill>
                <a:srgbClr val="404040"/>
              </a:solidFill>
              <a:effectLst/>
              <a:latin typeface="system-ui"/>
            </a:endParaRPr>
          </a:p>
        </p:txBody>
      </p:sp>
      <p:pic>
        <p:nvPicPr>
          <p:cNvPr id="3" name="Рисунок 2"/>
          <p:cNvPicPr>
            <a:picLocks noChangeAspect="1"/>
          </p:cNvPicPr>
          <p:nvPr/>
        </p:nvPicPr>
        <p:blipFill>
          <a:blip r:embed="rId3"/>
          <a:stretch>
            <a:fillRect/>
          </a:stretch>
        </p:blipFill>
        <p:spPr>
          <a:xfrm>
            <a:off x="3414712" y="1419225"/>
            <a:ext cx="5362575" cy="4019550"/>
          </a:xfrm>
          <a:prstGeom prst="rect">
            <a:avLst/>
          </a:prstGeom>
        </p:spPr>
      </p:pic>
    </p:spTree>
    <p:extLst>
      <p:ext uri="{BB962C8B-B14F-4D97-AF65-F5344CB8AC3E}">
        <p14:creationId xmlns:p14="http://schemas.microsoft.com/office/powerpoint/2010/main" val="28004889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Натуральные материалы">
  <a:themeElements>
    <a:clrScheme name="Натуральные материалы">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Натуральные материалы">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Натуральные материалы">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50</TotalTime>
  <Words>1835</Words>
  <Application>Microsoft Office PowerPoint</Application>
  <PresentationFormat>Широкоэкранный</PresentationFormat>
  <Paragraphs>193</Paragraphs>
  <Slides>67</Slides>
  <Notes>62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67</vt:i4>
      </vt:variant>
    </vt:vector>
  </HeadingPairs>
  <TitlesOfParts>
    <vt:vector size="73" baseType="lpstr">
      <vt:lpstr>Arial</vt:lpstr>
      <vt:lpstr>Calibri</vt:lpstr>
      <vt:lpstr>Garamond</vt:lpstr>
      <vt:lpstr>SFMono-Regular</vt:lpstr>
      <vt:lpstr>system-ui</vt:lpstr>
      <vt:lpstr>Натуральные материалы</vt:lpstr>
      <vt:lpstr>2D анимация</vt:lpstr>
      <vt:lpstr>Виды 2D анимации</vt:lpstr>
      <vt:lpstr>Презентация PowerPoint</vt:lpstr>
      <vt:lpstr>Презентация PowerPoint</vt:lpstr>
      <vt:lpstr>Презентация PowerPoint</vt:lpstr>
      <vt:lpstr>Презентация PowerPoint</vt:lpstr>
      <vt:lpstr>Введение в спрайтовую анимацию в godot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Управление анимацией</vt:lpstr>
      <vt:lpstr>Презентация PowerPoint</vt:lpstr>
      <vt:lpstr>Лист спрайтов с анимированным спрайтом</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Лист спрайта с анимационным плеером</vt:lpstr>
      <vt:lpstr>Рассмотрим этот спрайт-лист, который содержит 6 кадров анимации: </vt:lpstr>
      <vt:lpstr>Дерево сцены</vt:lpstr>
      <vt:lpstr> Свойство Texture</vt:lpstr>
      <vt:lpstr>Презентация PowerPoint</vt:lpstr>
      <vt:lpstr>Презентация PowerPoint</vt:lpstr>
      <vt:lpstr>Презентация PowerPoint</vt:lpstr>
      <vt:lpstr>Презентация PowerPoint</vt:lpstr>
      <vt:lpstr>Управление анимацией</vt:lpstr>
      <vt:lpstr>Презентация PowerPoint</vt:lpstr>
      <vt:lpstr>Подведение итогов по спрайт анимации</vt:lpstr>
      <vt:lpstr>2D скелетная анимация</vt:lpstr>
      <vt:lpstr>Настройка </vt:lpstr>
      <vt:lpstr>Презентация PowerPoint</vt:lpstr>
      <vt:lpstr>Создание полигонов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Создание скелета </vt:lpstr>
      <vt:lpstr>Создайте узел Skeleton2D как дочерний от корневого узла. Это будет основой нашего скелета: </vt:lpstr>
      <vt:lpstr>Презентация PowerPoint</vt:lpstr>
      <vt:lpstr>Презентация PowerPoint</vt:lpstr>
      <vt:lpstr>Презентация PowerPoint</vt:lpstr>
      <vt:lpstr>Презентация PowerPoint</vt:lpstr>
      <vt:lpstr>Презентация PowerPoint</vt:lpstr>
      <vt:lpstr>Деформация полигонов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Внутренние вершины</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 анимация</dc:title>
  <dc:creator>Admin_user</dc:creator>
  <cp:lastModifiedBy>Admin_user</cp:lastModifiedBy>
  <cp:revision>6</cp:revision>
  <dcterms:created xsi:type="dcterms:W3CDTF">2022-01-13T03:07:07Z</dcterms:created>
  <dcterms:modified xsi:type="dcterms:W3CDTF">2022-01-13T03:57:12Z</dcterms:modified>
</cp:coreProperties>
</file>